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Lst>
  <p:notesMasterIdLst>
    <p:notesMasterId r:id="rId12"/>
  </p:notesMasterIdLst>
  <p:handoutMasterIdLst>
    <p:handoutMasterId r:id="rId13"/>
  </p:handoutMasterIdLst>
  <p:sldIdLst>
    <p:sldId id="256" r:id="rId2"/>
    <p:sldId id="257" r:id="rId3"/>
    <p:sldId id="258" r:id="rId4"/>
    <p:sldId id="259" r:id="rId5"/>
    <p:sldId id="262" r:id="rId6"/>
    <p:sldId id="263" r:id="rId7"/>
    <p:sldId id="265" r:id="rId8"/>
    <p:sldId id="264" r:id="rId9"/>
    <p:sldId id="266" r:id="rId10"/>
    <p:sldId id="260" r:id="rId11"/>
  </p:sldIdLst>
  <p:sldSz cx="9144000" cy="6858000" type="screen4x3"/>
  <p:notesSz cx="6858000" cy="9144000"/>
  <p:custDataLst>
    <p:tags r:id="rId14"/>
  </p:custDataLst>
  <p:defaultTextStyle>
    <a:defPPr>
      <a:defRPr lang="nl-NL"/>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6220"/>
    <a:srgbClr val="900079"/>
    <a:srgbClr val="4E9625"/>
    <a:srgbClr val="CC003D"/>
    <a:srgbClr val="60652A"/>
    <a:srgbClr val="0E4A10"/>
    <a:srgbClr val="47145C"/>
    <a:srgbClr val="960044"/>
    <a:srgbClr val="2494C5"/>
    <a:srgbClr val="9ACC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9" autoAdjust="0"/>
    <p:restoredTop sz="89252" autoAdjust="0"/>
  </p:normalViewPr>
  <p:slideViewPr>
    <p:cSldViewPr snapToGrid="0" showGuides="1">
      <p:cViewPr>
        <p:scale>
          <a:sx n="100" d="100"/>
          <a:sy n="100" d="100"/>
        </p:scale>
        <p:origin x="-95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6" d="100"/>
          <a:sy n="86" d="100"/>
        </p:scale>
        <p:origin x="-312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nl-NL"/>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nl-NL"/>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nl-NL"/>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5B99F88-56B5-4F69-A116-5BA11A266810}" type="slidenum">
              <a:rPr lang="nl-NL" altLang="nl-NL"/>
              <a:pPr/>
              <a:t>‹nr.›</a:t>
            </a:fld>
            <a:endParaRPr lang="nl-NL" altLang="nl-NL"/>
          </a:p>
        </p:txBody>
      </p:sp>
    </p:spTree>
    <p:extLst>
      <p:ext uri="{BB962C8B-B14F-4D97-AF65-F5344CB8AC3E}">
        <p14:creationId xmlns:p14="http://schemas.microsoft.com/office/powerpoint/2010/main" xmlns="" val="2275975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r>
              <a:rPr lang="nl-NL" altLang="nl-NL" smtClean="0"/>
              <a:t>Quantified Self in FPC de Oostvaarderskliniek</a:t>
            </a:r>
            <a:endParaRPr lang="en-GB" altLang="nl-NL"/>
          </a:p>
        </p:txBody>
      </p:sp>
      <p:sp>
        <p:nvSpPr>
          <p:cNvPr id="286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r>
              <a:rPr lang="en-GB" altLang="nl-NL" smtClean="0"/>
              <a:t>6 september 2016</a:t>
            </a:r>
            <a:endParaRPr lang="en-GB" altLang="nl-NL"/>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NL" smtClean="0"/>
              <a:t>Click to edit Master text styles</a:t>
            </a:r>
          </a:p>
          <a:p>
            <a:pPr lvl="1"/>
            <a:r>
              <a:rPr lang="en-GB" altLang="nl-NL" smtClean="0"/>
              <a:t>Second level</a:t>
            </a:r>
          </a:p>
          <a:p>
            <a:pPr lvl="2"/>
            <a:r>
              <a:rPr lang="en-GB" altLang="nl-NL" smtClean="0"/>
              <a:t>Third level</a:t>
            </a:r>
          </a:p>
          <a:p>
            <a:pPr lvl="3"/>
            <a:r>
              <a:rPr lang="en-GB" altLang="nl-NL" smtClean="0"/>
              <a:t>Fourth level</a:t>
            </a:r>
          </a:p>
          <a:p>
            <a:pPr lvl="4"/>
            <a:r>
              <a:rPr lang="en-GB" altLang="nl-NL"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r>
              <a:rPr lang="nl-NL" altLang="nl-NL" smtClean="0"/>
              <a:t>Quantified Self in FPC de Oostvaarderskliniek | 6 september 2016</a:t>
            </a:r>
            <a:endParaRPr lang="en-GB" altLang="nl-NL"/>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1208A1A-0E4B-40E2-B6E5-574A61ECE810}" type="slidenum">
              <a:rPr lang="en-GB" altLang="nl-NL"/>
              <a:pPr/>
              <a:t>‹nr.›</a:t>
            </a:fld>
            <a:endParaRPr lang="en-GB" altLang="nl-NL"/>
          </a:p>
        </p:txBody>
      </p:sp>
    </p:spTree>
    <p:extLst>
      <p:ext uri="{BB962C8B-B14F-4D97-AF65-F5344CB8AC3E}">
        <p14:creationId xmlns:p14="http://schemas.microsoft.com/office/powerpoint/2010/main" xmlns="" val="2341588433"/>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97397-9062-4516-B81B-AAC63E6A1E2D}" type="slidenum">
              <a:rPr lang="en-GB" altLang="nl-NL"/>
              <a:pPr/>
              <a:t>1</a:t>
            </a:fld>
            <a:endParaRPr lang="en-GB" altLang="nl-NL"/>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88895-7EC0-4723-BBAD-A5AEDC8D9F78}" type="slidenum">
              <a:rPr lang="en-GB" altLang="nl-NL"/>
              <a:pPr/>
              <a:t>2</a:t>
            </a:fld>
            <a:endParaRPr lang="en-GB" altLang="nl-NL"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nl-NL" alt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koptekst 3"/>
          <p:cNvSpPr>
            <a:spLocks noGrp="1"/>
          </p:cNvSpPr>
          <p:nvPr>
            <p:ph type="hdr" sz="quarter" idx="10"/>
          </p:nvPr>
        </p:nvSpPr>
        <p:spPr/>
        <p:txBody>
          <a:bodyPr/>
          <a:lstStyle/>
          <a:p>
            <a:r>
              <a:rPr lang="nl-NL" altLang="nl-NL" smtClean="0"/>
              <a:t>Quantified Self in FPC de Oostvaarderskliniek</a:t>
            </a:r>
            <a:endParaRPr lang="en-GB" altLang="nl-NL"/>
          </a:p>
        </p:txBody>
      </p:sp>
      <p:sp>
        <p:nvSpPr>
          <p:cNvPr id="5" name="Tijdelijke aanduiding voor datum 4"/>
          <p:cNvSpPr>
            <a:spLocks noGrp="1"/>
          </p:cNvSpPr>
          <p:nvPr>
            <p:ph type="dt" idx="11"/>
          </p:nvPr>
        </p:nvSpPr>
        <p:spPr/>
        <p:txBody>
          <a:bodyPr/>
          <a:lstStyle/>
          <a:p>
            <a:r>
              <a:rPr lang="en-GB" altLang="nl-NL" smtClean="0"/>
              <a:t>6 september 2016</a:t>
            </a:r>
            <a:endParaRPr lang="en-GB" altLang="nl-NL"/>
          </a:p>
        </p:txBody>
      </p:sp>
      <p:sp>
        <p:nvSpPr>
          <p:cNvPr id="6" name="Tijdelijke aanduiding voor voettekst 5"/>
          <p:cNvSpPr>
            <a:spLocks noGrp="1"/>
          </p:cNvSpPr>
          <p:nvPr>
            <p:ph type="ftr" sz="quarter" idx="12"/>
          </p:nvPr>
        </p:nvSpPr>
        <p:spPr/>
        <p:txBody>
          <a:bodyPr/>
          <a:lstStyle/>
          <a:p>
            <a:r>
              <a:rPr lang="nl-NL" altLang="nl-NL" smtClean="0"/>
              <a:t>Quantified Self in FPC de Oostvaarderskliniek | 6 september 2016</a:t>
            </a:r>
            <a:endParaRPr lang="en-GB" altLang="nl-NL"/>
          </a:p>
        </p:txBody>
      </p:sp>
      <p:sp>
        <p:nvSpPr>
          <p:cNvPr id="7" name="Tijdelijke aanduiding voor dianummer 6"/>
          <p:cNvSpPr>
            <a:spLocks noGrp="1"/>
          </p:cNvSpPr>
          <p:nvPr>
            <p:ph type="sldNum" sz="quarter" idx="13"/>
          </p:nvPr>
        </p:nvSpPr>
        <p:spPr/>
        <p:txBody>
          <a:bodyPr/>
          <a:lstStyle/>
          <a:p>
            <a:fld id="{81208A1A-0E4B-40E2-B6E5-574A61ECE810}" type="slidenum">
              <a:rPr lang="en-GB" altLang="nl-NL" smtClean="0"/>
              <a:pPr/>
              <a:t>4</a:t>
            </a:fld>
            <a:endParaRPr lang="en-GB" altLang="nl-NL"/>
          </a:p>
        </p:txBody>
      </p:sp>
    </p:spTree>
    <p:extLst>
      <p:ext uri="{BB962C8B-B14F-4D97-AF65-F5344CB8AC3E}">
        <p14:creationId xmlns:p14="http://schemas.microsoft.com/office/powerpoint/2010/main" xmlns="" val="240791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Advice: </a:t>
            </a:r>
          </a:p>
          <a:p>
            <a:r>
              <a:rPr lang="nl-NL"/>
              <a:t>1) different research design </a:t>
            </a:r>
          </a:p>
          <a:p>
            <a:r>
              <a:rPr lang="nl-NL"/>
              <a:t>during therapy session </a:t>
            </a:r>
            <a:r>
              <a:rPr lang="nl-NL" smtClean="0"/>
              <a:t>(i.e</a:t>
            </a:r>
            <a:r>
              <a:rPr lang="nl-NL"/>
              <a:t>. PMT or agression therapy)</a:t>
            </a:r>
          </a:p>
          <a:p>
            <a:r>
              <a:rPr lang="nl-NL"/>
              <a:t>	</a:t>
            </a:r>
            <a:r>
              <a:rPr lang="nl-NL">
                <a:sym typeface="Wingdings" panose="05000000000000000000" pitchFamily="2" charset="2"/>
              </a:rPr>
              <a:t> activate agressive or stressfull behaviour in a patient in a 	controlled setting (while wearing the device)</a:t>
            </a:r>
          </a:p>
          <a:p>
            <a:r>
              <a:rPr lang="nl-NL">
                <a:sym typeface="Wingdings" panose="05000000000000000000" pitchFamily="2" charset="2"/>
              </a:rPr>
              <a:t>	 discuss patients observations, therapists observations and 	compare these with the data (direct feedback)</a:t>
            </a:r>
          </a:p>
          <a:p>
            <a:r>
              <a:rPr lang="nl-NL">
                <a:sym typeface="Wingdings" panose="05000000000000000000" pitchFamily="2" charset="2"/>
              </a:rPr>
              <a:t>	 learn patient how to recognize this behaviour </a:t>
            </a:r>
          </a:p>
          <a:p>
            <a:r>
              <a:rPr lang="nl-NL">
                <a:sym typeface="Wingdings" panose="05000000000000000000" pitchFamily="2" charset="2"/>
              </a:rPr>
              <a:t>	 learn patient copingmechanisms</a:t>
            </a:r>
          </a:p>
          <a:p>
            <a:r>
              <a:rPr lang="nl-NL">
                <a:sym typeface="Wingdings" panose="05000000000000000000" pitchFamily="2" charset="2"/>
              </a:rPr>
              <a:t>2) devices with direct feedback for patients</a:t>
            </a:r>
          </a:p>
          <a:p>
            <a:endParaRPr lang="nl-NL"/>
          </a:p>
        </p:txBody>
      </p:sp>
      <p:sp>
        <p:nvSpPr>
          <p:cNvPr id="4" name="Tijdelijke aanduiding voor koptekst 3"/>
          <p:cNvSpPr>
            <a:spLocks noGrp="1"/>
          </p:cNvSpPr>
          <p:nvPr>
            <p:ph type="hdr" sz="quarter" idx="10"/>
          </p:nvPr>
        </p:nvSpPr>
        <p:spPr/>
        <p:txBody>
          <a:bodyPr/>
          <a:lstStyle/>
          <a:p>
            <a:r>
              <a:rPr lang="nl-NL" altLang="nl-NL" smtClean="0"/>
              <a:t>Quantified Self in FPC de Oostvaarderskliniek</a:t>
            </a:r>
            <a:endParaRPr lang="en-GB" altLang="nl-NL"/>
          </a:p>
        </p:txBody>
      </p:sp>
      <p:sp>
        <p:nvSpPr>
          <p:cNvPr id="5" name="Tijdelijke aanduiding voor datum 4"/>
          <p:cNvSpPr>
            <a:spLocks noGrp="1"/>
          </p:cNvSpPr>
          <p:nvPr>
            <p:ph type="dt" idx="11"/>
          </p:nvPr>
        </p:nvSpPr>
        <p:spPr/>
        <p:txBody>
          <a:bodyPr/>
          <a:lstStyle/>
          <a:p>
            <a:r>
              <a:rPr lang="en-GB" altLang="nl-NL" smtClean="0"/>
              <a:t>6 september 2016</a:t>
            </a:r>
            <a:endParaRPr lang="en-GB" altLang="nl-NL"/>
          </a:p>
        </p:txBody>
      </p:sp>
      <p:sp>
        <p:nvSpPr>
          <p:cNvPr id="6" name="Tijdelijke aanduiding voor voettekst 5"/>
          <p:cNvSpPr>
            <a:spLocks noGrp="1"/>
          </p:cNvSpPr>
          <p:nvPr>
            <p:ph type="ftr" sz="quarter" idx="12"/>
          </p:nvPr>
        </p:nvSpPr>
        <p:spPr/>
        <p:txBody>
          <a:bodyPr/>
          <a:lstStyle/>
          <a:p>
            <a:r>
              <a:rPr lang="nl-NL" altLang="nl-NL" smtClean="0"/>
              <a:t>Quantified Self in FPC de Oostvaarderskliniek | 6 september 2016</a:t>
            </a:r>
            <a:endParaRPr lang="en-GB" altLang="nl-NL"/>
          </a:p>
        </p:txBody>
      </p:sp>
      <p:sp>
        <p:nvSpPr>
          <p:cNvPr id="7" name="Tijdelijke aanduiding voor dianummer 6"/>
          <p:cNvSpPr>
            <a:spLocks noGrp="1"/>
          </p:cNvSpPr>
          <p:nvPr>
            <p:ph type="sldNum" sz="quarter" idx="13"/>
          </p:nvPr>
        </p:nvSpPr>
        <p:spPr/>
        <p:txBody>
          <a:bodyPr/>
          <a:lstStyle/>
          <a:p>
            <a:fld id="{81208A1A-0E4B-40E2-B6E5-574A61ECE810}" type="slidenum">
              <a:rPr lang="en-GB" altLang="nl-NL" smtClean="0"/>
              <a:pPr/>
              <a:t>9</a:t>
            </a:fld>
            <a:endParaRPr lang="en-GB" altLang="nl-NL"/>
          </a:p>
        </p:txBody>
      </p:sp>
    </p:spTree>
    <p:extLst>
      <p:ext uri="{BB962C8B-B14F-4D97-AF65-F5344CB8AC3E}">
        <p14:creationId xmlns:p14="http://schemas.microsoft.com/office/powerpoint/2010/main" xmlns="" val="1472044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4122" name="Rectangle 26"/>
          <p:cNvSpPr>
            <a:spLocks noChangeArrowheads="1"/>
          </p:cNvSpPr>
          <p:nvPr/>
        </p:nvSpPr>
        <p:spPr bwMode="auto">
          <a:xfrm>
            <a:off x="4562475" y="0"/>
            <a:ext cx="4581525" cy="6858000"/>
          </a:xfrm>
          <a:prstGeom prst="rect">
            <a:avLst/>
          </a:prstGeom>
          <a:solidFill>
            <a:schemeClr val="accent1"/>
          </a:solidFill>
          <a:ln>
            <a:noFill/>
          </a:ln>
          <a:effectLst/>
          <a:extLst/>
        </p:spPr>
        <p:txBody>
          <a:bodyPr wrap="none" anchor="ctr"/>
          <a:lstStyle/>
          <a:p>
            <a:endParaRPr lang="nl-NL"/>
          </a:p>
        </p:txBody>
      </p:sp>
      <p:sp>
        <p:nvSpPr>
          <p:cNvPr id="4098" name="Rectangle 2"/>
          <p:cNvSpPr>
            <a:spLocks noGrp="1" noChangeArrowheads="1"/>
          </p:cNvSpPr>
          <p:nvPr>
            <p:ph type="ctrTitle" hasCustomPrompt="1"/>
          </p:nvPr>
        </p:nvSpPr>
        <p:spPr>
          <a:xfrm>
            <a:off x="4908550" y="2505600"/>
            <a:ext cx="3598863" cy="942975"/>
          </a:xfrm>
        </p:spPr>
        <p:txBody>
          <a:bodyPr/>
          <a:lstStyle>
            <a:lvl1pPr defTabSz="608013" eaLnBrk="0" hangingPunct="0">
              <a:defRPr>
                <a:solidFill>
                  <a:srgbClr val="FFFFFF"/>
                </a:solidFill>
              </a:defRPr>
            </a:lvl1pPr>
          </a:lstStyle>
          <a:p>
            <a:pPr lvl="0"/>
            <a:r>
              <a:rPr lang="nl-NL" altLang="nl-NL" noProof="0" smtClean="0"/>
              <a:t>Quantified Self in FPC de Oostvaarderskliniek</a:t>
            </a:r>
            <a:endParaRPr lang="nl-NL" altLang="nl-NL" noProof="0" dirty="0" smtClean="0"/>
          </a:p>
        </p:txBody>
      </p:sp>
      <p:sp>
        <p:nvSpPr>
          <p:cNvPr id="4099" name="Rectangle 3"/>
          <p:cNvSpPr>
            <a:spLocks noGrp="1" noChangeArrowheads="1"/>
          </p:cNvSpPr>
          <p:nvPr>
            <p:ph type="subTitle" idx="1"/>
          </p:nvPr>
        </p:nvSpPr>
        <p:spPr>
          <a:xfrm>
            <a:off x="4924800" y="3542400"/>
            <a:ext cx="3598863" cy="2703513"/>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lstStyle>
            <a:lvl1pPr indent="1588" defTabSz="608013" eaLnBrk="0" hangingPunct="0">
              <a:buFont typeface="Arial" charset="0"/>
              <a:buNone/>
              <a:defRPr>
                <a:solidFill>
                  <a:srgbClr val="FFFFFF"/>
                </a:solidFill>
              </a:defRPr>
            </a:lvl1pPr>
          </a:lstStyle>
          <a:p>
            <a:pPr lvl="0"/>
            <a:endParaRPr lang="nl-NL" altLang="nl-NL" noProof="0" dirty="0" smtClean="0"/>
          </a:p>
        </p:txBody>
      </p:sp>
      <p:sp>
        <p:nvSpPr>
          <p:cNvPr id="4100" name="Rectangle 4"/>
          <p:cNvSpPr>
            <a:spLocks noGrp="1" noChangeArrowheads="1"/>
          </p:cNvSpPr>
          <p:nvPr>
            <p:ph type="dt" sz="half" idx="2"/>
          </p:nvPr>
        </p:nvSpPr>
        <p:spPr bwMode="auto">
          <a:xfrm>
            <a:off x="4908550" y="6346800"/>
            <a:ext cx="3598863" cy="360363"/>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defTabSz="608013" eaLnBrk="0" hangingPunct="0">
              <a:defRPr sz="1000">
                <a:solidFill>
                  <a:srgbClr val="FFFFFF"/>
                </a:solidFill>
                <a:cs typeface="Arial" charset="0"/>
              </a:defRPr>
            </a:lvl1pPr>
          </a:lstStyle>
          <a:p>
            <a:r>
              <a:rPr lang="nl-NL" altLang="nl-NL" smtClean="0"/>
              <a:t>6 september 2016</a:t>
            </a:r>
            <a:endParaRPr lang="nl-NL" altLang="nl-NL" dirty="0"/>
          </a:p>
        </p:txBody>
      </p:sp>
      <p:pic>
        <p:nvPicPr>
          <p:cNvPr id="2" name="logoplaatje"/>
          <p:cNvPicPr>
            <a:picLocks/>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0"/>
            <a:ext cx="9144000" cy="2001838"/>
          </a:xfrm>
          <a:prstGeom prst="rect">
            <a:avLst/>
          </a:prstGeom>
        </p:spPr>
      </p:pic>
    </p:spTree>
  </p:cSld>
  <p:clrMapOvr>
    <a:overrideClrMapping bg1="lt1" tx1="dk1" bg2="lt2" tx2="dk2" accent1="accent1" accent2="accent2" accent3="accent3" accent4="accent4" accent5="accent5" accent6="accent6" hlink="hlink" folHlink="folHlink"/>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6"/>
                </a:solidFill>
              </a:defRPr>
            </a:lvl1p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3"/>
          <p:cNvSpPr>
            <a:spLocks noGrp="1"/>
          </p:cNvSpPr>
          <p:nvPr>
            <p:ph type="sldNum" sz="quarter" idx="10"/>
          </p:nvPr>
        </p:nvSpPr>
        <p:spPr/>
        <p:txBody>
          <a:bodyPr/>
          <a:lstStyle>
            <a:lvl1pPr>
              <a:defRPr/>
            </a:lvl1pPr>
          </a:lstStyle>
          <a:p>
            <a:fld id="{BF5B5DF7-635F-4D78-8237-DA456A2371F3}" type="slidenum">
              <a:rPr lang="nl-NL" altLang="nl-NL" smtClean="0"/>
              <a:pPr/>
              <a:t>‹nr.›</a:t>
            </a:fld>
            <a:endParaRPr lang="nl-NL" altLang="nl-NL"/>
          </a:p>
        </p:txBody>
      </p:sp>
    </p:spTree>
    <p:extLst>
      <p:ext uri="{BB962C8B-B14F-4D97-AF65-F5344CB8AC3E}">
        <p14:creationId xmlns:p14="http://schemas.microsoft.com/office/powerpoint/2010/main" xmlns="" val="330273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425" y="1263650"/>
            <a:ext cx="8060400" cy="571500"/>
          </a:xfrm>
        </p:spPr>
        <p:txBody>
          <a:bodyPr/>
          <a:lstStyle>
            <a:lvl1pPr>
              <a:defRPr>
                <a:solidFill>
                  <a:schemeClr val="accent6"/>
                </a:solidFill>
              </a:defRPr>
            </a:lvl1pPr>
          </a:lstStyle>
          <a:p>
            <a:r>
              <a:rPr lang="nl-NL" smtClean="0"/>
              <a:t>Klik om de stijl te bewerken</a:t>
            </a:r>
            <a:endParaRPr lang="nl-NL"/>
          </a:p>
        </p:txBody>
      </p:sp>
      <p:sp>
        <p:nvSpPr>
          <p:cNvPr id="3" name="Tijdelijke aanduiding voor inhoud 2"/>
          <p:cNvSpPr>
            <a:spLocks noGrp="1"/>
          </p:cNvSpPr>
          <p:nvPr>
            <p:ph sz="half" idx="1"/>
          </p:nvPr>
        </p:nvSpPr>
        <p:spPr>
          <a:xfrm>
            <a:off x="352425" y="1800225"/>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83600" y="1800225"/>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ianummer 4"/>
          <p:cNvSpPr>
            <a:spLocks noGrp="1"/>
          </p:cNvSpPr>
          <p:nvPr>
            <p:ph type="sldNum" sz="quarter" idx="10"/>
          </p:nvPr>
        </p:nvSpPr>
        <p:spPr/>
        <p:txBody>
          <a:bodyPr/>
          <a:lstStyle>
            <a:lvl1pPr>
              <a:defRPr/>
            </a:lvl1pPr>
          </a:lstStyle>
          <a:p>
            <a:fld id="{A9C00E9E-DF9C-40DD-918D-F956919BA4A0}" type="slidenum">
              <a:rPr lang="nl-NL" altLang="nl-NL" smtClean="0"/>
              <a:pPr/>
              <a:t>‹nr.›</a:t>
            </a:fld>
            <a:endParaRPr lang="nl-NL" altLang="nl-NL"/>
          </a:p>
        </p:txBody>
      </p:sp>
    </p:spTree>
    <p:extLst>
      <p:ext uri="{BB962C8B-B14F-4D97-AF65-F5344CB8AC3E}">
        <p14:creationId xmlns:p14="http://schemas.microsoft.com/office/powerpoint/2010/main" xmlns="" val="153117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4129200" cy="864000"/>
          </a:xfrm>
        </p:spPr>
        <p:txBody>
          <a:bodyPr anchor="t" anchorCtr="0"/>
          <a:lstStyle>
            <a:lvl1pPr algn="l">
              <a:defRPr sz="2600" b="0">
                <a:solidFill>
                  <a:schemeClr val="accent6"/>
                </a:solidFill>
              </a:defRPr>
            </a:lvl1pPr>
          </a:lstStyle>
          <a:p>
            <a:r>
              <a:rPr lang="nl-NL" smtClean="0"/>
              <a:t>Klik om de stijl te bewerken</a:t>
            </a:r>
            <a:endParaRPr lang="nl-NL" dirty="0"/>
          </a:p>
        </p:txBody>
      </p:sp>
      <p:sp>
        <p:nvSpPr>
          <p:cNvPr id="3" name="Tijdelijke aanduiding voor inhoud 2"/>
          <p:cNvSpPr>
            <a:spLocks noGrp="1"/>
          </p:cNvSpPr>
          <p:nvPr>
            <p:ph idx="1"/>
          </p:nvPr>
        </p:nvSpPr>
        <p:spPr>
          <a:xfrm>
            <a:off x="4572000" y="1072800"/>
            <a:ext cx="4572000" cy="5245200"/>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352800" y="2178000"/>
            <a:ext cx="4129200" cy="40320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ianummer 4"/>
          <p:cNvSpPr>
            <a:spLocks noGrp="1"/>
          </p:cNvSpPr>
          <p:nvPr>
            <p:ph type="sldNum" sz="quarter" idx="10"/>
          </p:nvPr>
        </p:nvSpPr>
        <p:spPr/>
        <p:txBody>
          <a:bodyPr/>
          <a:lstStyle>
            <a:lvl1pPr>
              <a:defRPr/>
            </a:lvl1pPr>
          </a:lstStyle>
          <a:p>
            <a:fld id="{E7EEABE7-B0BF-44C5-9601-378D730D3F98}" type="slidenum">
              <a:rPr lang="nl-NL" altLang="nl-NL" smtClean="0"/>
              <a:pPr/>
              <a:t>‹nr.›</a:t>
            </a:fld>
            <a:endParaRPr lang="nl-NL" altLang="nl-NL"/>
          </a:p>
        </p:txBody>
      </p:sp>
    </p:spTree>
    <p:extLst>
      <p:ext uri="{BB962C8B-B14F-4D97-AF65-F5344CB8AC3E}">
        <p14:creationId xmlns:p14="http://schemas.microsoft.com/office/powerpoint/2010/main" xmlns="" val="14979746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auto">
          <a:xfrm>
            <a:off x="0" y="0"/>
            <a:ext cx="9144000" cy="1073150"/>
          </a:xfrm>
          <a:prstGeom prst="rect">
            <a:avLst/>
          </a:prstGeom>
          <a:solidFill>
            <a:schemeClr val="accent1"/>
          </a:solidFill>
          <a:ln>
            <a:noFill/>
          </a:ln>
          <a:effectLst/>
          <a:extLst/>
        </p:spPr>
        <p:txBody>
          <a:bodyPr wrap="none" anchor="ctr"/>
          <a:lstStyle/>
          <a:p>
            <a:pPr algn="ctr"/>
            <a:endParaRPr lang="en-US" altLang="nl-NL"/>
          </a:p>
        </p:txBody>
      </p:sp>
      <p:sp>
        <p:nvSpPr>
          <p:cNvPr id="1043" name="Rectangle 19"/>
          <p:cNvSpPr>
            <a:spLocks noChangeArrowheads="1"/>
          </p:cNvSpPr>
          <p:nvPr/>
        </p:nvSpPr>
        <p:spPr bwMode="auto">
          <a:xfrm>
            <a:off x="0" y="6318250"/>
            <a:ext cx="9144000" cy="539750"/>
          </a:xfrm>
          <a:prstGeom prst="rect">
            <a:avLst/>
          </a:prstGeom>
          <a:solidFill>
            <a:schemeClr val="accent1"/>
          </a:solidFill>
          <a:ln>
            <a:noFill/>
          </a:ln>
          <a:effectLst/>
          <a:extLst/>
        </p:spPr>
        <p:txBody>
          <a:bodyPr wrap="none" anchor="ctr"/>
          <a:lstStyle/>
          <a:p>
            <a:pPr algn="ctr"/>
            <a:endParaRPr lang="en-US" altLang="nl-NL"/>
          </a:p>
        </p:txBody>
      </p:sp>
      <p:sp>
        <p:nvSpPr>
          <p:cNvPr id="1026" name="Rectangle 2"/>
          <p:cNvSpPr>
            <a:spLocks noGrp="1" noChangeArrowheads="1"/>
          </p:cNvSpPr>
          <p:nvPr>
            <p:ph type="title"/>
          </p:nvPr>
        </p:nvSpPr>
        <p:spPr bwMode="auto">
          <a:xfrm>
            <a:off x="352425" y="1263650"/>
            <a:ext cx="8229600" cy="571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nl-NL" altLang="nl-NL" dirty="0" smtClean="0"/>
          </a:p>
        </p:txBody>
      </p:sp>
      <p:pic>
        <p:nvPicPr>
          <p:cNvPr id="1055" name="Picture 31" descr="Vervolgpagin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9144000" cy="857250"/>
          </a:xfrm>
          <a:prstGeom prst="rect">
            <a:avLst/>
          </a:prstGeom>
          <a:noFill/>
          <a:extLst>
            <a:ext uri="{909E8E84-426E-40DD-AFC4-6F175D3DCCD1}">
              <a14:hiddenFill xmlns:a14="http://schemas.microsoft.com/office/drawing/2010/main" xmlns="">
                <a:solidFill>
                  <a:srgbClr val="FFFFFF"/>
                </a:solidFill>
              </a14:hiddenFill>
            </a:ext>
          </a:extLst>
        </p:spPr>
      </p:pic>
      <p:sp>
        <p:nvSpPr>
          <p:cNvPr id="1030" name="Rectangle 6"/>
          <p:cNvSpPr>
            <a:spLocks noGrp="1" noChangeArrowheads="1"/>
          </p:cNvSpPr>
          <p:nvPr>
            <p:ph type="sldNum" sz="quarter" idx="4"/>
          </p:nvPr>
        </p:nvSpPr>
        <p:spPr bwMode="auto">
          <a:xfrm>
            <a:off x="373063" y="6376988"/>
            <a:ext cx="712787" cy="36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defRPr sz="1000">
                <a:solidFill>
                  <a:srgbClr val="FFFFFF"/>
                </a:solidFill>
                <a:cs typeface="Arial" charset="0"/>
              </a:defRPr>
            </a:lvl1pPr>
          </a:lstStyle>
          <a:p>
            <a:fld id="{B6A52444-3423-4FC1-A0B0-26E90F2782A1}" type="slidenum">
              <a:rPr lang="nl-NL" altLang="nl-NL" smtClean="0"/>
              <a:pPr/>
              <a:t>‹nr.›</a:t>
            </a:fld>
            <a:endParaRPr lang="nl-NL" altLang="nl-NL" dirty="0"/>
          </a:p>
        </p:txBody>
      </p:sp>
      <p:sp>
        <p:nvSpPr>
          <p:cNvPr id="1057" name="shpPagina"/>
          <p:cNvSpPr>
            <a:spLocks noGrp="1" noChangeArrowheads="1"/>
          </p:cNvSpPr>
          <p:nvPr>
            <p:ph type="body" idx="1"/>
          </p:nvPr>
        </p:nvSpPr>
        <p:spPr bwMode="auto">
          <a:xfrm>
            <a:off x="352425" y="1800225"/>
            <a:ext cx="8229600" cy="441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dirty="0" smtClean="0"/>
          </a:p>
        </p:txBody>
      </p:sp>
      <p:sp>
        <p:nvSpPr>
          <p:cNvPr id="1059" name="voettekst"/>
          <p:cNvSpPr txBox="1">
            <a:spLocks noChangeArrowheads="1"/>
          </p:cNvSpPr>
          <p:nvPr/>
        </p:nvSpPr>
        <p:spPr bwMode="auto">
          <a:xfrm>
            <a:off x="4476750" y="6372225"/>
            <a:ext cx="4164013" cy="360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nl-NL" altLang="nl-NL" sz="1000" smtClean="0">
                <a:solidFill>
                  <a:srgbClr val="FFFFFF"/>
                </a:solidFill>
              </a:rPr>
              <a:t>Quantified Self in FPC de Oostvaarderskliniek | 6 september 2016</a:t>
            </a:r>
            <a:endParaRPr lang="nl-NL" altLang="nl-NL" sz="10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rtl="0" eaLnBrk="1" fontAlgn="base" hangingPunct="1">
        <a:spcBef>
          <a:spcPct val="0"/>
        </a:spcBef>
        <a:spcAft>
          <a:spcPct val="0"/>
        </a:spcAft>
        <a:defRPr sz="2600">
          <a:solidFill>
            <a:schemeClr val="accent6"/>
          </a:solidFill>
          <a:latin typeface="+mj-lt"/>
          <a:ea typeface="+mj-ea"/>
          <a:cs typeface="+mj-cs"/>
        </a:defRPr>
      </a:lvl1pPr>
      <a:lvl2pPr algn="l" rtl="0" eaLnBrk="1" fontAlgn="base" hangingPunct="1">
        <a:spcBef>
          <a:spcPct val="0"/>
        </a:spcBef>
        <a:spcAft>
          <a:spcPct val="0"/>
        </a:spcAft>
        <a:defRPr sz="2600">
          <a:solidFill>
            <a:schemeClr val="tx2"/>
          </a:solidFill>
          <a:latin typeface="Verdana" pitchFamily="34" charset="0"/>
        </a:defRPr>
      </a:lvl2pPr>
      <a:lvl3pPr algn="l" rtl="0" eaLnBrk="1" fontAlgn="base" hangingPunct="1">
        <a:spcBef>
          <a:spcPct val="0"/>
        </a:spcBef>
        <a:spcAft>
          <a:spcPct val="0"/>
        </a:spcAft>
        <a:defRPr sz="2600">
          <a:solidFill>
            <a:schemeClr val="tx2"/>
          </a:solidFill>
          <a:latin typeface="Verdana" pitchFamily="34" charset="0"/>
        </a:defRPr>
      </a:lvl3pPr>
      <a:lvl4pPr algn="l" rtl="0" eaLnBrk="1" fontAlgn="base" hangingPunct="1">
        <a:spcBef>
          <a:spcPct val="0"/>
        </a:spcBef>
        <a:spcAft>
          <a:spcPct val="0"/>
        </a:spcAft>
        <a:defRPr sz="2600">
          <a:solidFill>
            <a:schemeClr val="tx2"/>
          </a:solidFill>
          <a:latin typeface="Verdana" pitchFamily="34" charset="0"/>
        </a:defRPr>
      </a:lvl4pPr>
      <a:lvl5pPr algn="l" rtl="0" eaLnBrk="1" fontAlgn="base" hangingPunct="1">
        <a:spcBef>
          <a:spcPct val="0"/>
        </a:spcBef>
        <a:spcAft>
          <a:spcPct val="0"/>
        </a:spcAft>
        <a:defRPr sz="2600">
          <a:solidFill>
            <a:schemeClr val="tx2"/>
          </a:solidFill>
          <a:latin typeface="Verdana" pitchFamily="34" charset="0"/>
        </a:defRPr>
      </a:lvl5pPr>
      <a:lvl6pPr marL="457200" algn="l" rtl="0" eaLnBrk="1" fontAlgn="base" hangingPunct="1">
        <a:spcBef>
          <a:spcPct val="0"/>
        </a:spcBef>
        <a:spcAft>
          <a:spcPct val="0"/>
        </a:spcAft>
        <a:defRPr sz="2600">
          <a:solidFill>
            <a:schemeClr val="tx2"/>
          </a:solidFill>
          <a:latin typeface="Verdana" pitchFamily="34" charset="0"/>
        </a:defRPr>
      </a:lvl6pPr>
      <a:lvl7pPr marL="914400" algn="l" rtl="0" eaLnBrk="1" fontAlgn="base" hangingPunct="1">
        <a:spcBef>
          <a:spcPct val="0"/>
        </a:spcBef>
        <a:spcAft>
          <a:spcPct val="0"/>
        </a:spcAft>
        <a:defRPr sz="2600">
          <a:solidFill>
            <a:schemeClr val="tx2"/>
          </a:solidFill>
          <a:latin typeface="Verdana" pitchFamily="34" charset="0"/>
        </a:defRPr>
      </a:lvl7pPr>
      <a:lvl8pPr marL="1371600" algn="l" rtl="0" eaLnBrk="1" fontAlgn="base" hangingPunct="1">
        <a:spcBef>
          <a:spcPct val="0"/>
        </a:spcBef>
        <a:spcAft>
          <a:spcPct val="0"/>
        </a:spcAft>
        <a:defRPr sz="2600">
          <a:solidFill>
            <a:schemeClr val="tx2"/>
          </a:solidFill>
          <a:latin typeface="Verdana" pitchFamily="34" charset="0"/>
        </a:defRPr>
      </a:lvl8pPr>
      <a:lvl9pPr marL="1828800" algn="l" rtl="0" eaLnBrk="1" fontAlgn="base" hangingPunct="1">
        <a:spcBef>
          <a:spcPct val="0"/>
        </a:spcBef>
        <a:spcAft>
          <a:spcPct val="0"/>
        </a:spcAft>
        <a:defRPr sz="2600">
          <a:solidFill>
            <a:schemeClr val="tx2"/>
          </a:solidFill>
          <a:latin typeface="Verdana" pitchFamily="34" charset="0"/>
        </a:defRPr>
      </a:lvl9pPr>
    </p:titleStyle>
    <p:bodyStyle>
      <a:lvl1pPr algn="l" rtl="0" eaLnBrk="1" fontAlgn="base" hangingPunct="1">
        <a:spcBef>
          <a:spcPct val="20000"/>
        </a:spcBef>
        <a:spcAft>
          <a:spcPct val="0"/>
        </a:spcAft>
        <a:tabLst>
          <a:tab pos="742950" algn="l"/>
          <a:tab pos="806450" algn="l"/>
        </a:tabLst>
        <a:defRPr>
          <a:solidFill>
            <a:schemeClr val="tx1"/>
          </a:solidFill>
          <a:latin typeface="+mn-lt"/>
          <a:ea typeface="+mn-ea"/>
          <a:cs typeface="+mn-cs"/>
        </a:defRPr>
      </a:lvl1pPr>
      <a:lvl2pPr marL="1588" indent="195263" algn="l" rtl="0" eaLnBrk="1" fontAlgn="base" hangingPunct="1">
        <a:spcBef>
          <a:spcPct val="20000"/>
        </a:spcBef>
        <a:spcAft>
          <a:spcPct val="0"/>
        </a:spcAft>
        <a:buFont typeface="Verdana" pitchFamily="34" charset="0"/>
        <a:buChar char="•"/>
        <a:tabLst>
          <a:tab pos="742950" algn="l"/>
          <a:tab pos="806450" algn="l"/>
        </a:tabLst>
        <a:defRPr>
          <a:solidFill>
            <a:schemeClr val="tx1"/>
          </a:solidFill>
          <a:latin typeface="+mn-lt"/>
        </a:defRPr>
      </a:lvl2pPr>
      <a:lvl3pPr marL="198438" indent="227013" algn="l" rtl="0" eaLnBrk="1" fontAlgn="base" hangingPunct="1">
        <a:spcBef>
          <a:spcPct val="20000"/>
        </a:spcBef>
        <a:spcAft>
          <a:spcPct val="0"/>
        </a:spcAft>
        <a:buSzPct val="80000"/>
        <a:buFont typeface="Verdana" pitchFamily="34" charset="0"/>
        <a:buChar char="–"/>
        <a:tabLst>
          <a:tab pos="742950" algn="l"/>
          <a:tab pos="806450" algn="l"/>
        </a:tabLst>
        <a:defRPr>
          <a:solidFill>
            <a:schemeClr val="tx1"/>
          </a:solidFill>
          <a:latin typeface="+mn-lt"/>
        </a:defRPr>
      </a:lvl3pPr>
      <a:lvl4pPr marL="427038" indent="228600" algn="l" rtl="0" eaLnBrk="1" fontAlgn="base" hangingPunct="1">
        <a:spcBef>
          <a:spcPct val="20000"/>
        </a:spcBef>
        <a:spcAft>
          <a:spcPct val="0"/>
        </a:spcAft>
        <a:buFont typeface="Verdana" pitchFamily="34" charset="0"/>
        <a:buChar char="&gt;"/>
        <a:tabLst>
          <a:tab pos="742950" algn="l"/>
          <a:tab pos="806450" algn="l"/>
        </a:tabLst>
        <a:defRPr>
          <a:solidFill>
            <a:schemeClr val="tx1"/>
          </a:solidFill>
          <a:latin typeface="+mn-lt"/>
        </a:defRPr>
      </a:lvl4pPr>
      <a:lvl5pPr marL="679450" indent="241300" algn="l" rtl="0" eaLnBrk="1" fontAlgn="base" hangingPunct="1">
        <a:spcBef>
          <a:spcPct val="20000"/>
        </a:spcBef>
        <a:spcAft>
          <a:spcPct val="0"/>
        </a:spcAft>
        <a:buFont typeface="Verdana" pitchFamily="34" charset="0"/>
        <a:buChar char="»"/>
        <a:tabLst>
          <a:tab pos="742950" algn="l"/>
          <a:tab pos="806450" algn="l"/>
        </a:tabLst>
        <a:defRPr>
          <a:solidFill>
            <a:schemeClr val="tx1"/>
          </a:solidFill>
          <a:latin typeface="+mn-lt"/>
        </a:defRPr>
      </a:lvl5pPr>
      <a:lvl6pPr marL="1136650" indent="241300" algn="l" rtl="0" eaLnBrk="1" fontAlgn="base" hangingPunct="1">
        <a:spcBef>
          <a:spcPct val="20000"/>
        </a:spcBef>
        <a:spcAft>
          <a:spcPct val="0"/>
        </a:spcAft>
        <a:buFont typeface="Verdana" pitchFamily="34" charset="0"/>
        <a:buChar char="»"/>
        <a:tabLst>
          <a:tab pos="742950" algn="l"/>
          <a:tab pos="806450" algn="l"/>
        </a:tabLst>
        <a:defRPr>
          <a:solidFill>
            <a:schemeClr val="tx1"/>
          </a:solidFill>
          <a:latin typeface="+mn-lt"/>
        </a:defRPr>
      </a:lvl6pPr>
      <a:lvl7pPr marL="1593850" indent="241300" algn="l" rtl="0" eaLnBrk="1" fontAlgn="base" hangingPunct="1">
        <a:spcBef>
          <a:spcPct val="20000"/>
        </a:spcBef>
        <a:spcAft>
          <a:spcPct val="0"/>
        </a:spcAft>
        <a:buFont typeface="Verdana" pitchFamily="34" charset="0"/>
        <a:buChar char="»"/>
        <a:tabLst>
          <a:tab pos="742950" algn="l"/>
          <a:tab pos="806450" algn="l"/>
        </a:tabLst>
        <a:defRPr>
          <a:solidFill>
            <a:schemeClr val="tx1"/>
          </a:solidFill>
          <a:latin typeface="+mn-lt"/>
        </a:defRPr>
      </a:lvl7pPr>
      <a:lvl8pPr marL="2051050" indent="241300" algn="l" rtl="0" eaLnBrk="1" fontAlgn="base" hangingPunct="1">
        <a:spcBef>
          <a:spcPct val="20000"/>
        </a:spcBef>
        <a:spcAft>
          <a:spcPct val="0"/>
        </a:spcAft>
        <a:buFont typeface="Verdana" pitchFamily="34" charset="0"/>
        <a:buChar char="»"/>
        <a:tabLst>
          <a:tab pos="742950" algn="l"/>
          <a:tab pos="806450" algn="l"/>
        </a:tabLst>
        <a:defRPr>
          <a:solidFill>
            <a:schemeClr val="tx1"/>
          </a:solidFill>
          <a:latin typeface="+mn-lt"/>
        </a:defRPr>
      </a:lvl8pPr>
      <a:lvl9pPr marL="2508250" indent="241300" algn="l" rtl="0" eaLnBrk="1" fontAlgn="base" hangingPunct="1">
        <a:spcBef>
          <a:spcPct val="20000"/>
        </a:spcBef>
        <a:spcAft>
          <a:spcPct val="0"/>
        </a:spcAft>
        <a:buFont typeface="Verdana" pitchFamily="34" charset="0"/>
        <a:buChar char="»"/>
        <a:tabLst>
          <a:tab pos="742950" algn="l"/>
          <a:tab pos="806450" algn="l"/>
        </a:tabLst>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nl/url?sa=i&amp;rct=j&amp;q=&amp;esrc=s&amp;source=images&amp;cd=&amp;cad=rja&amp;uact=8&amp;ved=0ahUKEwiRoYLt1e3OAhXJrRoKHRYMBrEQjRwIBw&amp;url=https://www.empatica.com/e4-wristband&amp;psig=AFQjCNGRelwufFnOcC0ZxcwfkT9GshGXSg&amp;ust=147280218983252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nl/url?sa=i&amp;rct=j&amp;q=&amp;esrc=s&amp;source=images&amp;cd=&amp;cad=rja&amp;uact=8&amp;ved=0ahUKEwi2gJ_N8fDOAhWDVxoKHXJ8AxEQjRwIBw&amp;url=https://en.wikipedia.org/wiki/Emotion&amp;psig=AFQjCNE08e56yl1QLvtw9PKUPdwJf5mVjA&amp;ust=147291271818652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6" name="strapline-image"/>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572000" cy="6858000"/>
          </a:xfrm>
          <a:prstGeom prst="rect">
            <a:avLst/>
          </a:prstGeom>
        </p:spPr>
      </p:pic>
      <p:sp>
        <p:nvSpPr>
          <p:cNvPr id="26626" name="Rectangle 2"/>
          <p:cNvSpPr>
            <a:spLocks noGrp="1" noChangeArrowheads="1"/>
          </p:cNvSpPr>
          <p:nvPr>
            <p:ph type="ctrTitle"/>
          </p:nvPr>
        </p:nvSpPr>
        <p:spPr/>
        <p:txBody>
          <a:bodyPr/>
          <a:lstStyle/>
          <a:p>
            <a:r>
              <a:rPr lang="nl-NL" altLang="nl-NL" dirty="0" err="1" smtClean="0"/>
              <a:t>Quantified</a:t>
            </a:r>
            <a:r>
              <a:rPr lang="nl-NL" altLang="nl-NL" dirty="0" smtClean="0"/>
              <a:t> </a:t>
            </a:r>
            <a:r>
              <a:rPr lang="nl-NL" altLang="nl-NL" dirty="0" err="1" smtClean="0"/>
              <a:t>Self</a:t>
            </a:r>
            <a:r>
              <a:rPr lang="nl-NL" altLang="nl-NL" dirty="0" smtClean="0"/>
              <a:t> in FPC de Oostvaarderskliniek</a:t>
            </a:r>
            <a:endParaRPr lang="nl-NL" altLang="nl-NL" dirty="0"/>
          </a:p>
        </p:txBody>
      </p:sp>
      <p:sp>
        <p:nvSpPr>
          <p:cNvPr id="26627" name="Rectangle 3"/>
          <p:cNvSpPr>
            <a:spLocks noGrp="1" noChangeArrowheads="1"/>
          </p:cNvSpPr>
          <p:nvPr>
            <p:ph type="subTitle" idx="1"/>
          </p:nvPr>
        </p:nvSpPr>
        <p:spPr/>
        <p:txBody>
          <a:bodyPr/>
          <a:lstStyle/>
          <a:p>
            <a:endParaRPr lang="nl-NL" altLang="nl-NL" dirty="0"/>
          </a:p>
        </p:txBody>
      </p:sp>
      <p:sp>
        <p:nvSpPr>
          <p:cNvPr id="2" name="Tijdelijke aanduiding voor datum 1"/>
          <p:cNvSpPr>
            <a:spLocks noGrp="1"/>
          </p:cNvSpPr>
          <p:nvPr>
            <p:ph type="dt" sz="half" idx="2"/>
          </p:nvPr>
        </p:nvSpPr>
        <p:spPr/>
        <p:txBody>
          <a:bodyPr/>
          <a:lstStyle/>
          <a:p>
            <a:r>
              <a:rPr lang="nl-NL" altLang="nl-NL" dirty="0" smtClean="0"/>
              <a:t>6 september 2016</a:t>
            </a:r>
            <a:endParaRPr lang="nl-NL" altLang="nl-NL" dirty="0"/>
          </a:p>
        </p:txBody>
      </p:sp>
      <p:pic>
        <p:nvPicPr>
          <p:cNvPr id="5" name="logo"/>
          <p:cNvPicPr>
            <a:picLocks/>
          </p:cNvPicPr>
          <p:nvPr/>
        </p:nvPicPr>
        <p:blipFill>
          <a:blip r:embed="rId4" cstate="print">
            <a:extLst>
              <a:ext uri="{28A0092B-C50C-407E-A947-70E740481C1C}">
                <a14:useLocalDpi xmlns:a14="http://schemas.microsoft.com/office/drawing/2010/main" xmlns="" val="0"/>
              </a:ext>
            </a:extLst>
          </a:blip>
          <a:stretch>
            <a:fillRect/>
          </a:stretch>
        </p:blipFill>
        <p:spPr>
          <a:xfrm>
            <a:off x="4262400" y="0"/>
            <a:ext cx="625213" cy="1576388"/>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17716" y="3920373"/>
            <a:ext cx="3568179" cy="23787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F5B5DF7-635F-4D78-8237-DA456A2371F3}" type="slidenum">
              <a:rPr lang="nl-NL" altLang="nl-NL" smtClean="0"/>
              <a:pPr/>
              <a:t>10</a:t>
            </a:fld>
            <a:endParaRPr lang="nl-NL" altLang="nl-NL"/>
          </a:p>
        </p:txBody>
      </p:sp>
      <p:sp>
        <p:nvSpPr>
          <p:cNvPr id="7" name="Tijdelijke aanduiding voor inhoud 6"/>
          <p:cNvSpPr>
            <a:spLocks noGrp="1"/>
          </p:cNvSpPr>
          <p:nvPr>
            <p:ph idx="1"/>
          </p:nvPr>
        </p:nvSpPr>
        <p:spPr/>
        <p:txBody>
          <a:bodyPr/>
          <a:lstStyle/>
          <a:p>
            <a:pPr marL="285750" indent="-285750">
              <a:buFontTx/>
              <a:buChar char="-"/>
            </a:pPr>
            <a:endParaRPr lang="nl-NL" smtClean="0"/>
          </a:p>
          <a:p>
            <a:pPr marL="285750" indent="-285750">
              <a:buFontTx/>
              <a:buChar char="-"/>
            </a:pPr>
            <a:endParaRPr lang="nl-NL" smtClean="0"/>
          </a:p>
          <a:p>
            <a:pPr algn="ctr"/>
            <a:r>
              <a:rPr lang="nl-NL" sz="3600" smtClean="0"/>
              <a:t>Thank you!</a:t>
            </a:r>
            <a:endParaRPr lang="nl-NL" sz="3600"/>
          </a:p>
        </p:txBody>
      </p:sp>
    </p:spTree>
    <p:extLst>
      <p:ext uri="{BB962C8B-B14F-4D97-AF65-F5344CB8AC3E}">
        <p14:creationId xmlns:p14="http://schemas.microsoft.com/office/powerpoint/2010/main" xmlns="" val="635220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kleuren">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nl-NL" altLang="nl-NL" smtClean="0"/>
              <a:t>Introduction</a:t>
            </a:r>
            <a:endParaRPr lang="nl-NL" altLang="nl-NL" dirty="0"/>
          </a:p>
        </p:txBody>
      </p:sp>
      <p:sp>
        <p:nvSpPr>
          <p:cNvPr id="27651" name="Rectangle 3"/>
          <p:cNvSpPr>
            <a:spLocks noGrp="1" noChangeArrowheads="1"/>
          </p:cNvSpPr>
          <p:nvPr>
            <p:ph idx="1"/>
          </p:nvPr>
        </p:nvSpPr>
        <p:spPr/>
        <p:txBody>
          <a:bodyPr/>
          <a:lstStyle/>
          <a:p>
            <a:r>
              <a:rPr lang="nl-NL" altLang="nl-NL" sz="2400" smtClean="0"/>
              <a:t>Naomi de Koning</a:t>
            </a:r>
          </a:p>
          <a:p>
            <a:pPr marL="342900" indent="-342900">
              <a:buFont typeface="Arial" panose="020B0604020202020204" pitchFamily="34" charset="0"/>
              <a:buChar char="•"/>
            </a:pPr>
            <a:r>
              <a:rPr lang="nl-NL" altLang="nl-NL" sz="2400" smtClean="0"/>
              <a:t>Policy department, FPC (</a:t>
            </a:r>
            <a:r>
              <a:rPr lang="nl-NL" sz="2400"/>
              <a:t>forensisch psychiatrisch centrum </a:t>
            </a:r>
            <a:r>
              <a:rPr lang="nl-NL" sz="2400" smtClean="0"/>
              <a:t>)</a:t>
            </a:r>
            <a:r>
              <a:rPr lang="nl-NL" altLang="nl-NL" sz="2400" smtClean="0"/>
              <a:t> de Oostvaarderskliniek, DJI, Ministry of Justice</a:t>
            </a:r>
          </a:p>
          <a:p>
            <a:endParaRPr lang="nl-NL" altLang="nl-NL" sz="2400" smtClean="0"/>
          </a:p>
          <a:p>
            <a:r>
              <a:rPr lang="nl-NL" altLang="nl-NL" sz="2400" dirty="0" smtClean="0"/>
              <a:t>Stefania Rosanio</a:t>
            </a:r>
          </a:p>
          <a:p>
            <a:pPr marL="342900" indent="-342900">
              <a:buFont typeface="Arial" panose="020B0604020202020204" pitchFamily="34" charset="0"/>
              <a:buChar char="•"/>
            </a:pPr>
            <a:r>
              <a:rPr lang="nl-NL" altLang="nl-NL" sz="2400" smtClean="0"/>
              <a:t>Senior consultant strategy DJI</a:t>
            </a:r>
            <a:endParaRPr lang="nl-NL" altLang="nl-NL" sz="2400" dirty="0" smtClean="0"/>
          </a:p>
          <a:p>
            <a:pPr marL="342900" indent="-342900">
              <a:buFont typeface="Arial" panose="020B0604020202020204" pitchFamily="34" charset="0"/>
              <a:buChar char="•"/>
            </a:pPr>
            <a:r>
              <a:rPr lang="nl-NL" altLang="nl-NL" sz="2400" dirty="0" smtClean="0"/>
              <a:t>Project leider Proeftuin “Quantified Self</a:t>
            </a:r>
            <a:r>
              <a:rPr lang="nl-NL" altLang="nl-NL" sz="2400" smtClean="0"/>
              <a:t>”, part of the program </a:t>
            </a:r>
            <a:r>
              <a:rPr lang="nl-NL" altLang="nl-NL" sz="2400" dirty="0" smtClean="0"/>
              <a:t>“Toekomstvast DJI”</a:t>
            </a:r>
          </a:p>
        </p:txBody>
      </p:sp>
      <p:sp>
        <p:nvSpPr>
          <p:cNvPr id="4" name="Tijdelijke aanduiding voor dianummer 3"/>
          <p:cNvSpPr>
            <a:spLocks noGrp="1"/>
          </p:cNvSpPr>
          <p:nvPr>
            <p:ph type="sldNum" sz="quarter" idx="10"/>
          </p:nvPr>
        </p:nvSpPr>
        <p:spPr/>
        <p:txBody>
          <a:bodyPr/>
          <a:lstStyle/>
          <a:p>
            <a:fld id="{B8629077-5576-48EC-A019-1D3D175D6BA9}" type="slidenum">
              <a:rPr lang="nl-NL" altLang="nl-NL"/>
              <a:pPr/>
              <a:t>2</a:t>
            </a:fld>
            <a:endParaRPr lang="nl-NL" alt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FPC</a:t>
            </a:r>
            <a:r>
              <a:rPr lang="nl-NL" smtClean="0"/>
              <a:t> de Oostvaarderskliniek (OVK)</a:t>
            </a:r>
            <a:br>
              <a:rPr lang="nl-NL" smtClean="0"/>
            </a:br>
            <a:endParaRPr lang="nl-NL"/>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smtClean="0"/>
              <a:t>Forensic Psychiatrisch centrum (non-private)</a:t>
            </a:r>
          </a:p>
          <a:p>
            <a:pPr marL="285750" indent="-285750">
              <a:buFont typeface="Arial" panose="020B0604020202020204" pitchFamily="34" charset="0"/>
              <a:buChar char="•"/>
            </a:pPr>
            <a:r>
              <a:rPr lang="nl-NL" smtClean="0"/>
              <a:t>Based in Almere since </a:t>
            </a:r>
            <a:r>
              <a:rPr lang="nl-NL"/>
              <a:t>2008 </a:t>
            </a:r>
            <a:endParaRPr lang="nl-NL" smtClean="0"/>
          </a:p>
          <a:p>
            <a:pPr marL="285750" indent="-285750">
              <a:buFont typeface="Arial" panose="020B0604020202020204" pitchFamily="34" charset="0"/>
              <a:buChar char="•"/>
            </a:pPr>
            <a:r>
              <a:rPr lang="nl-NL" smtClean="0"/>
              <a:t>Psychiatric hospital for people on </a:t>
            </a:r>
            <a:r>
              <a:rPr lang="en-US" smtClean="0"/>
              <a:t>whom </a:t>
            </a:r>
            <a:r>
              <a:rPr lang="en-US"/>
              <a:t>a court has imposed detention under a hospital </a:t>
            </a:r>
            <a:r>
              <a:rPr lang="en-US" smtClean="0"/>
              <a:t>order.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nl-NL" smtClean="0"/>
              <a:t>+/- 320 staff members </a:t>
            </a:r>
          </a:p>
          <a:p>
            <a:pPr marL="285750" indent="-285750">
              <a:buFont typeface="Arial" panose="020B0604020202020204" pitchFamily="34" charset="0"/>
              <a:buChar char="•"/>
            </a:pPr>
            <a:r>
              <a:rPr lang="nl-NL" smtClean="0"/>
              <a:t>140 patients (intramural)</a:t>
            </a:r>
          </a:p>
          <a:p>
            <a:pPr marL="285750" indent="-285750">
              <a:buFont typeface="Arial" panose="020B0604020202020204" pitchFamily="34" charset="0"/>
              <a:buChar char="•"/>
            </a:pPr>
            <a:r>
              <a:rPr lang="nl-NL" smtClean="0"/>
              <a:t>+/- 50 patients (extramural)</a:t>
            </a:r>
          </a:p>
          <a:p>
            <a:pPr marL="285750" indent="-285750">
              <a:buFont typeface="Arial" panose="020B0604020202020204" pitchFamily="34" charset="0"/>
              <a:buChar char="•"/>
            </a:pPr>
            <a:r>
              <a:rPr lang="nl-NL" smtClean="0"/>
              <a:t>Mostly male patients (5 female patients)</a:t>
            </a:r>
          </a:p>
          <a:p>
            <a:pPr marL="285750" indent="-285750">
              <a:buFont typeface="Arial" panose="020B0604020202020204" pitchFamily="34" charset="0"/>
              <a:buChar char="•"/>
            </a:pPr>
            <a:r>
              <a:rPr lang="nl-NL" smtClean="0"/>
              <a:t>Average ages: 40 </a:t>
            </a:r>
          </a:p>
          <a:p>
            <a:endParaRPr lang="nl-NL" smtClean="0"/>
          </a:p>
          <a:p>
            <a:pPr marL="285750" indent="-285750">
              <a:buFont typeface="Arial" panose="020B0604020202020204" pitchFamily="34" charset="0"/>
              <a:buChar char="•"/>
            </a:pPr>
            <a:endParaRPr lang="nl-NL" smtClean="0"/>
          </a:p>
          <a:p>
            <a:pPr marL="285750" indent="-285750">
              <a:buFont typeface="Arial" panose="020B0604020202020204" pitchFamily="34" charset="0"/>
              <a:buChar char="•"/>
            </a:pPr>
            <a:endParaRPr lang="nl-NL" smtClean="0"/>
          </a:p>
          <a:p>
            <a:endParaRPr lang="nl-NL"/>
          </a:p>
        </p:txBody>
      </p:sp>
      <p:sp>
        <p:nvSpPr>
          <p:cNvPr id="4" name="Tijdelijke aanduiding voor dianummer 3"/>
          <p:cNvSpPr>
            <a:spLocks noGrp="1"/>
          </p:cNvSpPr>
          <p:nvPr>
            <p:ph type="sldNum" sz="quarter" idx="10"/>
          </p:nvPr>
        </p:nvSpPr>
        <p:spPr/>
        <p:txBody>
          <a:bodyPr/>
          <a:lstStyle/>
          <a:p>
            <a:fld id="{BF5B5DF7-635F-4D78-8237-DA456A2371F3}" type="slidenum">
              <a:rPr lang="nl-NL" altLang="nl-NL" smtClean="0"/>
              <a:pPr/>
              <a:t>3</a:t>
            </a:fld>
            <a:endParaRPr lang="nl-NL" altLang="nl-NL"/>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25516" y="3869921"/>
            <a:ext cx="3703124" cy="24439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43427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Disorders</a:t>
            </a:r>
            <a:endParaRPr lang="nl-NL"/>
          </a:p>
        </p:txBody>
      </p:sp>
      <p:sp>
        <p:nvSpPr>
          <p:cNvPr id="3" name="Tijdelijke aanduiding voor inhoud 2"/>
          <p:cNvSpPr>
            <a:spLocks noGrp="1"/>
          </p:cNvSpPr>
          <p:nvPr>
            <p:ph idx="1"/>
          </p:nvPr>
        </p:nvSpPr>
        <p:spPr/>
        <p:txBody>
          <a:bodyPr/>
          <a:lstStyle/>
          <a:p>
            <a:r>
              <a:rPr lang="nl-NL" altLang="nl-NL" smtClean="0"/>
              <a:t>Most patients that are treated at the OVK have one ore more of the following disorders:</a:t>
            </a:r>
          </a:p>
          <a:p>
            <a:r>
              <a:rPr lang="nl-NL" smtClean="0"/>
              <a:t>- </a:t>
            </a:r>
            <a:r>
              <a:rPr lang="en-US" smtClean="0"/>
              <a:t>Personality </a:t>
            </a:r>
            <a:r>
              <a:rPr lang="en-US"/>
              <a:t>disorders</a:t>
            </a:r>
          </a:p>
          <a:p>
            <a:r>
              <a:rPr lang="en-US" smtClean="0"/>
              <a:t>- Psychotic </a:t>
            </a:r>
            <a:r>
              <a:rPr lang="en-US"/>
              <a:t>disorders</a:t>
            </a:r>
          </a:p>
          <a:p>
            <a:r>
              <a:rPr lang="en-US" smtClean="0"/>
              <a:t>- Autism </a:t>
            </a:r>
            <a:r>
              <a:rPr lang="en-US"/>
              <a:t>spectrum disorders</a:t>
            </a:r>
          </a:p>
          <a:p>
            <a:r>
              <a:rPr lang="en-US" smtClean="0"/>
              <a:t>- The </a:t>
            </a:r>
            <a:r>
              <a:rPr lang="en-US"/>
              <a:t>abuse of or a dependence on substances</a:t>
            </a:r>
          </a:p>
          <a:p>
            <a:endParaRPr lang="en-US" smtClean="0"/>
          </a:p>
          <a:p>
            <a:r>
              <a:rPr lang="en-US" smtClean="0"/>
              <a:t>These </a:t>
            </a:r>
            <a:r>
              <a:rPr lang="en-US"/>
              <a:t>disorders are often accompanied by sexually unacceptable and deviant behaviour and/or (verbal or physical) aggression towards others and our patients display symptoms of different psychological disorders.</a:t>
            </a:r>
          </a:p>
          <a:p>
            <a:pPr>
              <a:lnSpc>
                <a:spcPct val="130000"/>
              </a:lnSpc>
              <a:buFont typeface="Times" pitchFamily="-65" charset="0"/>
              <a:buChar char="•"/>
              <a:defRPr/>
            </a:pPr>
            <a:endParaRPr lang="nl-NL" altLang="nl-NL" sz="1600"/>
          </a:p>
        </p:txBody>
      </p:sp>
      <p:sp>
        <p:nvSpPr>
          <p:cNvPr id="4" name="Tijdelijke aanduiding voor dianummer 3"/>
          <p:cNvSpPr>
            <a:spLocks noGrp="1"/>
          </p:cNvSpPr>
          <p:nvPr>
            <p:ph type="sldNum" sz="quarter" idx="10"/>
          </p:nvPr>
        </p:nvSpPr>
        <p:spPr/>
        <p:txBody>
          <a:bodyPr/>
          <a:lstStyle/>
          <a:p>
            <a:fld id="{BF5B5DF7-635F-4D78-8237-DA456A2371F3}" type="slidenum">
              <a:rPr lang="nl-NL" altLang="nl-NL" smtClean="0"/>
              <a:pPr/>
              <a:t>4</a:t>
            </a:fld>
            <a:endParaRPr lang="nl-NL" altLang="nl-NL"/>
          </a:p>
        </p:txBody>
      </p:sp>
    </p:spTree>
    <p:extLst>
      <p:ext uri="{BB962C8B-B14F-4D97-AF65-F5344CB8AC3E}">
        <p14:creationId xmlns:p14="http://schemas.microsoft.com/office/powerpoint/2010/main" xmlns="" val="117246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Proeftuin QS</a:t>
            </a:r>
            <a:endParaRPr lang="nl-NL"/>
          </a:p>
        </p:txBody>
      </p:sp>
      <p:sp>
        <p:nvSpPr>
          <p:cNvPr id="3" name="Tijdelijke aanduiding voor inhoud 2"/>
          <p:cNvSpPr>
            <a:spLocks noGrp="1"/>
          </p:cNvSpPr>
          <p:nvPr>
            <p:ph idx="1"/>
          </p:nvPr>
        </p:nvSpPr>
        <p:spPr/>
        <p:txBody>
          <a:bodyPr/>
          <a:lstStyle/>
          <a:p>
            <a:r>
              <a:rPr lang="nl-NL" sz="1600" smtClean="0"/>
              <a:t>OVK wants to: </a:t>
            </a:r>
          </a:p>
          <a:p>
            <a:pPr marL="285750" indent="-285750">
              <a:buFontTx/>
              <a:buChar char="-"/>
            </a:pPr>
            <a:r>
              <a:rPr lang="nl-NL" sz="1600" smtClean="0"/>
              <a:t>improve treatments for patients</a:t>
            </a:r>
          </a:p>
          <a:p>
            <a:pPr marL="285750" indent="-285750">
              <a:buFontTx/>
              <a:buChar char="-"/>
            </a:pPr>
            <a:r>
              <a:rPr lang="nl-NL" sz="1600" smtClean="0"/>
              <a:t>shorten the treatment period</a:t>
            </a:r>
          </a:p>
          <a:p>
            <a:pPr marL="285750" indent="-285750">
              <a:buFontTx/>
              <a:buChar char="-"/>
            </a:pPr>
            <a:endParaRPr lang="nl-NL" sz="1600" smtClean="0"/>
          </a:p>
          <a:p>
            <a:r>
              <a:rPr lang="nl-NL" sz="1600" smtClean="0"/>
              <a:t>Technical innovations like Quantified Self might help us with these goals.</a:t>
            </a:r>
          </a:p>
          <a:p>
            <a:endParaRPr lang="nl-NL" sz="1600"/>
          </a:p>
          <a:p>
            <a:pPr marL="285750" indent="-285750">
              <a:buFont typeface="Wingdings"/>
              <a:buChar char="à"/>
            </a:pPr>
            <a:r>
              <a:rPr lang="nl-NL" sz="1600" smtClean="0">
                <a:sym typeface="Wingdings" panose="05000000000000000000" pitchFamily="2" charset="2"/>
              </a:rPr>
              <a:t>Patients can </a:t>
            </a:r>
            <a:r>
              <a:rPr lang="nl-NL" sz="1600" b="1" smtClean="0">
                <a:sym typeface="Wingdings" panose="05000000000000000000" pitchFamily="2" charset="2"/>
              </a:rPr>
              <a:t>become aware </a:t>
            </a:r>
            <a:r>
              <a:rPr lang="nl-NL" sz="1600" smtClean="0">
                <a:sym typeface="Wingdings" panose="05000000000000000000" pitchFamily="2" charset="2"/>
              </a:rPr>
              <a:t>of their emotional reactions and behaviour during tension/stress, by </a:t>
            </a:r>
            <a:r>
              <a:rPr lang="nl-NL" sz="1600">
                <a:sym typeface="Wingdings" panose="05000000000000000000" pitchFamily="2" charset="2"/>
              </a:rPr>
              <a:t>wearing a device that measures certain </a:t>
            </a:r>
            <a:r>
              <a:rPr lang="nl-NL" sz="1600" smtClean="0">
                <a:sym typeface="Wingdings" panose="05000000000000000000" pitchFamily="2" charset="2"/>
              </a:rPr>
              <a:t>parameters (physiological feedback).  </a:t>
            </a:r>
          </a:p>
          <a:p>
            <a:pPr marL="285750" indent="-285750">
              <a:buFont typeface="Wingdings"/>
              <a:buChar char="à"/>
            </a:pPr>
            <a:r>
              <a:rPr lang="nl-NL" sz="1600" smtClean="0">
                <a:sym typeface="Wingdings" panose="05000000000000000000" pitchFamily="2" charset="2"/>
              </a:rPr>
              <a:t>Patients can </a:t>
            </a:r>
            <a:r>
              <a:rPr lang="nl-NL" sz="1600" b="1" smtClean="0">
                <a:sym typeface="Wingdings" panose="05000000000000000000" pitchFamily="2" charset="2"/>
              </a:rPr>
              <a:t>learn to recognize</a:t>
            </a:r>
            <a:r>
              <a:rPr lang="nl-NL" sz="1600" smtClean="0">
                <a:sym typeface="Wingdings" panose="05000000000000000000" pitchFamily="2" charset="2"/>
              </a:rPr>
              <a:t> these emotional reactions and behaviour during tension/stress.</a:t>
            </a:r>
            <a:endParaRPr lang="nl-NL" sz="1600">
              <a:sym typeface="Wingdings" panose="05000000000000000000" pitchFamily="2" charset="2"/>
            </a:endParaRPr>
          </a:p>
          <a:p>
            <a:pPr marL="285750" indent="-285750">
              <a:buFont typeface="Wingdings"/>
              <a:buChar char="à"/>
            </a:pPr>
            <a:r>
              <a:rPr lang="nl-NL" sz="1600" smtClean="0"/>
              <a:t>Patients can </a:t>
            </a:r>
            <a:r>
              <a:rPr lang="nl-NL" sz="1600" b="1" smtClean="0"/>
              <a:t>learn to recognize </a:t>
            </a:r>
            <a:r>
              <a:rPr lang="nl-NL" sz="1600" smtClean="0"/>
              <a:t>these reactions and behaviour </a:t>
            </a:r>
            <a:r>
              <a:rPr lang="nl-NL" sz="1600" u="sng" smtClean="0"/>
              <a:t>and</a:t>
            </a:r>
            <a:r>
              <a:rPr lang="nl-NL" sz="1600" smtClean="0"/>
              <a:t> learn (through therapy and guidance) how to regulate them (</a:t>
            </a:r>
            <a:r>
              <a:rPr lang="nl-NL" sz="1600" b="1" smtClean="0"/>
              <a:t>coping mechanisms</a:t>
            </a:r>
            <a:r>
              <a:rPr lang="nl-NL" sz="1600" smtClean="0"/>
              <a:t>)</a:t>
            </a:r>
            <a:endParaRPr lang="nl-NL" sz="1600"/>
          </a:p>
        </p:txBody>
      </p:sp>
      <p:sp>
        <p:nvSpPr>
          <p:cNvPr id="4" name="Tijdelijke aanduiding voor dianummer 3"/>
          <p:cNvSpPr>
            <a:spLocks noGrp="1"/>
          </p:cNvSpPr>
          <p:nvPr>
            <p:ph type="sldNum" sz="quarter" idx="10"/>
          </p:nvPr>
        </p:nvSpPr>
        <p:spPr/>
        <p:txBody>
          <a:bodyPr/>
          <a:lstStyle/>
          <a:p>
            <a:fld id="{BF5B5DF7-635F-4D78-8237-DA456A2371F3}" type="slidenum">
              <a:rPr lang="nl-NL" altLang="nl-NL" smtClean="0"/>
              <a:pPr/>
              <a:t>5</a:t>
            </a:fld>
            <a:endParaRPr lang="nl-NL" altLang="nl-NL"/>
          </a:p>
        </p:txBody>
      </p:sp>
    </p:spTree>
    <p:extLst>
      <p:ext uri="{BB962C8B-B14F-4D97-AF65-F5344CB8AC3E}">
        <p14:creationId xmlns:p14="http://schemas.microsoft.com/office/powerpoint/2010/main" xmlns="" val="227167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Design</a:t>
            </a:r>
            <a:endParaRPr lang="nl-NL"/>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endParaRPr lang="nl-NL" smtClean="0"/>
          </a:p>
          <a:p>
            <a:pPr marL="285750" indent="-285750">
              <a:buFont typeface="Arial" panose="020B0604020202020204" pitchFamily="34" charset="0"/>
              <a:buChar char="•"/>
            </a:pPr>
            <a:r>
              <a:rPr lang="nl-NL" sz="1600" b="1" smtClean="0"/>
              <a:t>Period:</a:t>
            </a:r>
            <a:r>
              <a:rPr lang="nl-NL" sz="1600" smtClean="0"/>
              <a:t> may 2016 – july 2016</a:t>
            </a:r>
          </a:p>
          <a:p>
            <a:pPr marL="285750" indent="-285750">
              <a:buFont typeface="Arial" panose="020B0604020202020204" pitchFamily="34" charset="0"/>
              <a:buChar char="•"/>
            </a:pPr>
            <a:r>
              <a:rPr lang="nl-NL" sz="1600" b="1" smtClean="0"/>
              <a:t>Device</a:t>
            </a:r>
            <a:r>
              <a:rPr lang="nl-NL" sz="1600" smtClean="0"/>
              <a:t>: Empatica E4. During the testperiod patients took care of the devices themselves (charging, cleaning)</a:t>
            </a:r>
          </a:p>
          <a:p>
            <a:pPr marL="285750" indent="-285750">
              <a:buFont typeface="Arial" panose="020B0604020202020204" pitchFamily="34" charset="0"/>
              <a:buChar char="•"/>
            </a:pPr>
            <a:r>
              <a:rPr lang="nl-NL" sz="1600" b="1" smtClean="0"/>
              <a:t>Participation</a:t>
            </a:r>
            <a:r>
              <a:rPr lang="nl-NL" sz="1600" smtClean="0"/>
              <a:t>: voluntarily, but patients were rewarded at the end of the testperiod (15 euro)</a:t>
            </a:r>
          </a:p>
          <a:p>
            <a:pPr marL="285750" indent="-285750">
              <a:buFont typeface="Arial" panose="020B0604020202020204" pitchFamily="34" charset="0"/>
              <a:buChar char="•"/>
            </a:pPr>
            <a:r>
              <a:rPr lang="nl-NL" sz="1600" b="1" smtClean="0"/>
              <a:t>Diary</a:t>
            </a:r>
            <a:r>
              <a:rPr lang="nl-NL" sz="1600" smtClean="0"/>
              <a:t> (for background information)</a:t>
            </a:r>
          </a:p>
          <a:p>
            <a:pPr marL="285750" indent="-285750">
              <a:buFont typeface="Arial" panose="020B0604020202020204" pitchFamily="34" charset="0"/>
              <a:buChar char="•"/>
            </a:pPr>
            <a:r>
              <a:rPr lang="nl-NL" sz="1600" b="1" smtClean="0"/>
              <a:t>Patients: </a:t>
            </a:r>
            <a:r>
              <a:rPr lang="nl-NL" sz="1600" smtClean="0"/>
              <a:t>2 differents groups were (44 patients, 7 participated)</a:t>
            </a:r>
          </a:p>
          <a:p>
            <a:pPr marL="712788" lvl="3" indent="-285750">
              <a:buFont typeface="Arial" panose="020B0604020202020204" pitchFamily="34" charset="0"/>
              <a:buChar char="•"/>
            </a:pPr>
            <a:r>
              <a:rPr lang="nl-NL" sz="1600"/>
              <a:t>1 group </a:t>
            </a:r>
            <a:r>
              <a:rPr lang="nl-NL" sz="1600" smtClean="0"/>
              <a:t>psychotic, autism or attention (ADHD) disorder </a:t>
            </a:r>
            <a:endParaRPr lang="nl-NL" sz="1600"/>
          </a:p>
          <a:p>
            <a:pPr marL="712788" lvl="3" indent="-285750">
              <a:buFont typeface="Arial" panose="020B0604020202020204" pitchFamily="34" charset="0"/>
              <a:buChar char="•"/>
            </a:pPr>
            <a:r>
              <a:rPr lang="nl-NL" sz="1600"/>
              <a:t>1 group personality </a:t>
            </a:r>
            <a:r>
              <a:rPr lang="nl-NL" sz="1600" smtClean="0"/>
              <a:t>disorder</a:t>
            </a:r>
          </a:p>
          <a:p>
            <a:pPr marL="285750" indent="-285750">
              <a:buFont typeface="Arial" panose="020B0604020202020204" pitchFamily="34" charset="0"/>
              <a:buChar char="•"/>
            </a:pPr>
            <a:r>
              <a:rPr lang="nl-NL" sz="1600" b="1" smtClean="0"/>
              <a:t>Data upload</a:t>
            </a:r>
            <a:r>
              <a:rPr lang="nl-NL" sz="1600" smtClean="0"/>
              <a:t>: every two or three days by staffmembers</a:t>
            </a:r>
          </a:p>
          <a:p>
            <a:endParaRPr lang="nl-NL" smtClean="0"/>
          </a:p>
        </p:txBody>
      </p:sp>
      <p:sp>
        <p:nvSpPr>
          <p:cNvPr id="4" name="Tijdelijke aanduiding voor dianummer 3"/>
          <p:cNvSpPr>
            <a:spLocks noGrp="1"/>
          </p:cNvSpPr>
          <p:nvPr>
            <p:ph type="sldNum" sz="quarter" idx="10"/>
          </p:nvPr>
        </p:nvSpPr>
        <p:spPr/>
        <p:txBody>
          <a:bodyPr/>
          <a:lstStyle/>
          <a:p>
            <a:fld id="{BF5B5DF7-635F-4D78-8237-DA456A2371F3}" type="slidenum">
              <a:rPr lang="nl-NL" altLang="nl-NL" smtClean="0"/>
              <a:pPr/>
              <a:t>6</a:t>
            </a:fld>
            <a:endParaRPr lang="nl-NL" altLang="nl-NL"/>
          </a:p>
        </p:txBody>
      </p:sp>
      <p:pic>
        <p:nvPicPr>
          <p:cNvPr id="1026" name="Picture 2" descr="Afbeeldingsresultaat voor empatica e4">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8840" y="4802622"/>
            <a:ext cx="1287799" cy="13238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9804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Results</a:t>
            </a:r>
            <a:endParaRPr lang="nl-NL"/>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xmlns="" val="1867513513"/>
              </p:ext>
            </p:extLst>
          </p:nvPr>
        </p:nvGraphicFramePr>
        <p:xfrm>
          <a:off x="216131" y="1800225"/>
          <a:ext cx="8744988" cy="4180840"/>
        </p:xfrm>
        <a:graphic>
          <a:graphicData uri="http://schemas.openxmlformats.org/drawingml/2006/table">
            <a:tbl>
              <a:tblPr firstRow="1" bandRow="1">
                <a:tableStyleId>{5C22544A-7EE6-4342-B048-85BDC9FD1C3A}</a:tableStyleId>
              </a:tblPr>
              <a:tblGrid>
                <a:gridCol w="322408"/>
                <a:gridCol w="559021"/>
                <a:gridCol w="559020"/>
                <a:gridCol w="680142"/>
                <a:gridCol w="2096329"/>
                <a:gridCol w="4528068"/>
              </a:tblGrid>
              <a:tr h="370840">
                <a:tc>
                  <a:txBody>
                    <a:bodyPr/>
                    <a:lstStyle/>
                    <a:p>
                      <a:endParaRPr lang="nl-NL" sz="800"/>
                    </a:p>
                  </a:txBody>
                  <a:tcPr/>
                </a:tc>
                <a:tc>
                  <a:txBody>
                    <a:bodyPr/>
                    <a:lstStyle/>
                    <a:p>
                      <a:r>
                        <a:rPr lang="nl-NL" sz="800" smtClean="0"/>
                        <a:t>Sex</a:t>
                      </a:r>
                    </a:p>
                  </a:txBody>
                  <a:tcPr/>
                </a:tc>
                <a:tc>
                  <a:txBody>
                    <a:bodyPr/>
                    <a:lstStyle/>
                    <a:p>
                      <a:r>
                        <a:rPr lang="nl-NL" sz="800" smtClean="0"/>
                        <a:t>Age</a:t>
                      </a:r>
                    </a:p>
                  </a:txBody>
                  <a:tcPr/>
                </a:tc>
                <a:tc>
                  <a:txBody>
                    <a:bodyPr/>
                    <a:lstStyle/>
                    <a:p>
                      <a:r>
                        <a:rPr lang="nl-NL" sz="800" smtClean="0"/>
                        <a:t>Diary</a:t>
                      </a:r>
                    </a:p>
                  </a:txBody>
                  <a:tcPr/>
                </a:tc>
                <a:tc>
                  <a:txBody>
                    <a:bodyPr/>
                    <a:lstStyle/>
                    <a:p>
                      <a:r>
                        <a:rPr lang="nl-NL" sz="800" smtClean="0"/>
                        <a:t>Group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Motivation patient</a:t>
                      </a:r>
                    </a:p>
                    <a:p>
                      <a:endParaRPr lang="nl-NL" sz="800" smtClean="0"/>
                    </a:p>
                  </a:txBody>
                  <a:tcPr/>
                </a:tc>
              </a:tr>
              <a:tr h="370840">
                <a:tc>
                  <a:txBody>
                    <a:bodyPr/>
                    <a:lstStyle/>
                    <a:p>
                      <a:r>
                        <a:rPr lang="nl-NL" sz="800" smtClean="0"/>
                        <a:t>A</a:t>
                      </a:r>
                    </a:p>
                  </a:txBody>
                  <a:tcPr/>
                </a:tc>
                <a:tc>
                  <a:txBody>
                    <a:bodyPr/>
                    <a:lstStyle/>
                    <a:p>
                      <a:r>
                        <a:rPr lang="nl-NL" sz="800" smtClean="0"/>
                        <a:t>M</a:t>
                      </a:r>
                      <a:endParaRPr lang="nl-NL" sz="800"/>
                    </a:p>
                  </a:txBody>
                  <a:tcPr/>
                </a:tc>
                <a:tc>
                  <a:txBody>
                    <a:bodyPr/>
                    <a:lstStyle/>
                    <a:p>
                      <a:r>
                        <a:rPr lang="nl-NL" sz="800" smtClean="0"/>
                        <a:t>53</a:t>
                      </a:r>
                      <a:endParaRPr lang="nl-NL" sz="800"/>
                    </a:p>
                  </a:txBody>
                  <a:tcPr/>
                </a:tc>
                <a:tc>
                  <a:txBody>
                    <a:bodyPr/>
                    <a:lstStyle/>
                    <a:p>
                      <a:r>
                        <a:rPr lang="nl-NL" sz="800" smtClean="0"/>
                        <a:t>Y</a:t>
                      </a:r>
                      <a:endParaRPr lang="nl-NL" sz="800"/>
                    </a:p>
                  </a:txBody>
                  <a:tcPr/>
                </a:tc>
                <a:tc>
                  <a:txBody>
                    <a:bodyPr/>
                    <a:lstStyle/>
                    <a:p>
                      <a:r>
                        <a:rPr lang="nl-NL" sz="800" smtClean="0"/>
                        <a:t>Psychotic/autism/ADHD</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High,</a:t>
                      </a:r>
                      <a:r>
                        <a:rPr lang="nl-NL" sz="800" baseline="0" smtClean="0"/>
                        <a:t> took initiative to wear device. Wore device for several days. Unfortunately transferred to a different group.</a:t>
                      </a:r>
                      <a:endParaRPr lang="nl-NL" sz="800" smtClean="0"/>
                    </a:p>
                    <a:p>
                      <a:endParaRPr lang="nl-NL" sz="800"/>
                    </a:p>
                  </a:txBody>
                  <a:tcPr/>
                </a:tc>
              </a:tr>
              <a:tr h="370840">
                <a:tc>
                  <a:txBody>
                    <a:bodyPr/>
                    <a:lstStyle/>
                    <a:p>
                      <a:r>
                        <a:rPr lang="nl-NL" sz="800" smtClean="0"/>
                        <a:t>B</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M</a:t>
                      </a:r>
                    </a:p>
                  </a:txBody>
                  <a:tcPr/>
                </a:tc>
                <a:tc>
                  <a:txBody>
                    <a:bodyPr/>
                    <a:lstStyle/>
                    <a:p>
                      <a:r>
                        <a:rPr lang="nl-NL" sz="800" smtClean="0"/>
                        <a:t>33</a:t>
                      </a:r>
                      <a:endParaRPr lang="nl-NL" sz="800"/>
                    </a:p>
                  </a:txBody>
                  <a:tcPr/>
                </a:tc>
                <a:tc>
                  <a:txBody>
                    <a:bodyPr/>
                    <a:lstStyle/>
                    <a:p>
                      <a:r>
                        <a:rPr lang="nl-NL" sz="800" smtClean="0"/>
                        <a:t>N</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Psychotic/autism/ADHD</a:t>
                      </a:r>
                    </a:p>
                    <a:p>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High, patient</a:t>
                      </a:r>
                      <a:r>
                        <a:rPr lang="nl-NL" sz="800" baseline="0" smtClean="0"/>
                        <a:t> knows he has problems with tension and recognises this. Wants to wear to actually see what happens. Wore device for several times for several days.</a:t>
                      </a:r>
                      <a:endParaRPr lang="nl-NL" sz="800" smtClean="0"/>
                    </a:p>
                    <a:p>
                      <a:endParaRPr lang="nl-NL" sz="800"/>
                    </a:p>
                  </a:txBody>
                  <a:tcPr/>
                </a:tc>
              </a:tr>
              <a:tr h="370840">
                <a:tc>
                  <a:txBody>
                    <a:bodyPr/>
                    <a:lstStyle/>
                    <a:p>
                      <a:r>
                        <a:rPr lang="nl-NL" sz="800" smtClean="0"/>
                        <a:t>C</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M</a:t>
                      </a:r>
                    </a:p>
                  </a:txBody>
                  <a:tcPr/>
                </a:tc>
                <a:tc>
                  <a:txBody>
                    <a:bodyPr/>
                    <a:lstStyle/>
                    <a:p>
                      <a:r>
                        <a:rPr lang="nl-NL" sz="800" smtClean="0"/>
                        <a:t>45</a:t>
                      </a:r>
                      <a:endParaRPr lang="nl-NL" sz="800"/>
                    </a:p>
                  </a:txBody>
                  <a:tcPr/>
                </a:tc>
                <a:tc>
                  <a:txBody>
                    <a:bodyPr/>
                    <a:lstStyle/>
                    <a:p>
                      <a:r>
                        <a:rPr lang="nl-NL" sz="800" smtClean="0"/>
                        <a:t>Y</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Psychotic/autism/ADHD</a:t>
                      </a:r>
                    </a:p>
                    <a:p>
                      <a:endParaRPr lang="nl-NL" sz="800"/>
                    </a:p>
                  </a:txBody>
                  <a:tcPr/>
                </a:tc>
                <a:tc>
                  <a:txBody>
                    <a:bodyPr/>
                    <a:lstStyle/>
                    <a:p>
                      <a:r>
                        <a:rPr lang="nl-NL" sz="800" smtClean="0"/>
                        <a:t>High, wants</a:t>
                      </a:r>
                      <a:r>
                        <a:rPr lang="nl-NL" sz="800" baseline="0" smtClean="0"/>
                        <a:t> to help other patients with their tension/agression problems. Doesn’t recognise his own tensions and when it happens he doesn’t recognises it as tension/agression. Didn’t keep a diary, but wrote down a report of his workday (when he wore the device).</a:t>
                      </a:r>
                      <a:endParaRPr lang="nl-NL" sz="800"/>
                    </a:p>
                  </a:txBody>
                  <a:tcPr/>
                </a:tc>
              </a:tr>
              <a:tr h="370840">
                <a:tc>
                  <a:txBody>
                    <a:bodyPr/>
                    <a:lstStyle/>
                    <a:p>
                      <a:r>
                        <a:rPr lang="nl-NL" sz="800" smtClean="0"/>
                        <a:t>D</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M</a:t>
                      </a:r>
                    </a:p>
                  </a:txBody>
                  <a:tcPr/>
                </a:tc>
                <a:tc>
                  <a:txBody>
                    <a:bodyPr/>
                    <a:lstStyle/>
                    <a:p>
                      <a:r>
                        <a:rPr lang="nl-NL" sz="800" smtClean="0"/>
                        <a:t>48</a:t>
                      </a:r>
                      <a:endParaRPr lang="nl-NL" sz="800"/>
                    </a:p>
                  </a:txBody>
                  <a:tcPr/>
                </a:tc>
                <a:tc>
                  <a:txBody>
                    <a:bodyPr/>
                    <a:lstStyle/>
                    <a:p>
                      <a:r>
                        <a:rPr lang="nl-NL" sz="800" smtClean="0"/>
                        <a:t>Y</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Psychotic/autismADHD</a:t>
                      </a:r>
                    </a:p>
                    <a:p>
                      <a:endParaRPr lang="nl-NL" sz="800"/>
                    </a:p>
                  </a:txBody>
                  <a:tcPr/>
                </a:tc>
                <a:tc>
                  <a:txBody>
                    <a:bodyPr/>
                    <a:lstStyle/>
                    <a:p>
                      <a:r>
                        <a:rPr lang="nl-NL" sz="800" smtClean="0"/>
                        <a:t>Very high, wants to prove that</a:t>
                      </a:r>
                      <a:r>
                        <a:rPr lang="nl-NL" sz="800" baseline="0" smtClean="0"/>
                        <a:t> the observations of the staff members aren’t right, it’s what they want to see (subjective). The device is more objective and will show something else according to the patient. In his opinion, he doesn’t experience tensions and  when he does it’s because of excercise or high temperature or just sweating. Wore the device every day for three months.</a:t>
                      </a:r>
                    </a:p>
                  </a:txBody>
                  <a:tcPr/>
                </a:tc>
              </a:tr>
              <a:tr h="370840">
                <a:tc>
                  <a:txBody>
                    <a:bodyPr/>
                    <a:lstStyle/>
                    <a:p>
                      <a:r>
                        <a:rPr lang="nl-NL" sz="800" smtClean="0"/>
                        <a:t>E</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M</a:t>
                      </a:r>
                    </a:p>
                  </a:txBody>
                  <a:tcPr/>
                </a:tc>
                <a:tc>
                  <a:txBody>
                    <a:bodyPr/>
                    <a:lstStyle/>
                    <a:p>
                      <a:r>
                        <a:rPr lang="nl-NL" sz="800" smtClean="0"/>
                        <a:t>45</a:t>
                      </a:r>
                      <a:endParaRPr lang="nl-NL" sz="800"/>
                    </a:p>
                  </a:txBody>
                  <a:tcPr/>
                </a:tc>
                <a:tc>
                  <a:txBody>
                    <a:bodyPr/>
                    <a:lstStyle/>
                    <a:p>
                      <a:r>
                        <a:rPr lang="nl-NL" sz="800" smtClean="0"/>
                        <a:t>N</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Psychotic/autism/ADHD</a:t>
                      </a:r>
                    </a:p>
                    <a:p>
                      <a:endParaRPr lang="nl-NL" sz="800"/>
                    </a:p>
                  </a:txBody>
                  <a:tcPr/>
                </a:tc>
                <a:tc>
                  <a:txBody>
                    <a:bodyPr/>
                    <a:lstStyle/>
                    <a:p>
                      <a:r>
                        <a:rPr lang="nl-NL" sz="800" smtClean="0"/>
                        <a:t>High, wants</a:t>
                      </a:r>
                      <a:r>
                        <a:rPr lang="nl-NL" sz="800" baseline="0" smtClean="0"/>
                        <a:t> to help other patients with their tension/agression problems. Thinks he recognises his own tensions more than enough. Wore the device for serveral times for several days.</a:t>
                      </a:r>
                      <a:endParaRPr lang="nl-NL" sz="800"/>
                    </a:p>
                  </a:txBody>
                  <a:tcPr/>
                </a:tc>
              </a:tr>
              <a:tr h="370840">
                <a:tc>
                  <a:txBody>
                    <a:bodyPr/>
                    <a:lstStyle/>
                    <a:p>
                      <a:r>
                        <a:rPr lang="nl-NL" sz="800" smtClean="0"/>
                        <a:t>F</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M</a:t>
                      </a:r>
                    </a:p>
                  </a:txBody>
                  <a:tcPr/>
                </a:tc>
                <a:tc>
                  <a:txBody>
                    <a:bodyPr/>
                    <a:lstStyle/>
                    <a:p>
                      <a:r>
                        <a:rPr lang="nl-NL" sz="800" smtClean="0"/>
                        <a:t>54</a:t>
                      </a:r>
                      <a:endParaRPr lang="nl-NL" sz="800"/>
                    </a:p>
                  </a:txBody>
                  <a:tcPr/>
                </a:tc>
                <a:tc>
                  <a:txBody>
                    <a:bodyPr/>
                    <a:lstStyle/>
                    <a:p>
                      <a:r>
                        <a:rPr lang="nl-NL" sz="800" smtClean="0"/>
                        <a:t>Y</a:t>
                      </a:r>
                      <a:endParaRPr lang="nl-NL" sz="800"/>
                    </a:p>
                  </a:txBody>
                  <a:tcPr/>
                </a:tc>
                <a:tc>
                  <a:txBody>
                    <a:bodyPr/>
                    <a:lstStyle/>
                    <a:p>
                      <a:r>
                        <a:rPr lang="nl-NL" sz="800" smtClean="0"/>
                        <a:t>Personality</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High, thinks it’s interesting</a:t>
                      </a:r>
                      <a:r>
                        <a:rPr lang="nl-NL" sz="800" baseline="0" smtClean="0"/>
                        <a:t> and wants to show that he’s aware of his tensions. People tell him that he doesn’t show a lot emotions. He wants to show that the data on the device matches with what he says he feels (and shows).</a:t>
                      </a:r>
                    </a:p>
                    <a:p>
                      <a:pPr marL="0" marR="0" indent="0" algn="l" defTabSz="914400" rtl="0" eaLnBrk="1" fontAlgn="auto" latinLnBrk="0" hangingPunct="1">
                        <a:lnSpc>
                          <a:spcPct val="100000"/>
                        </a:lnSpc>
                        <a:spcBef>
                          <a:spcPts val="0"/>
                        </a:spcBef>
                        <a:spcAft>
                          <a:spcPts val="0"/>
                        </a:spcAft>
                        <a:buClrTx/>
                        <a:buSzTx/>
                        <a:buFontTx/>
                        <a:buNone/>
                        <a:tabLst/>
                        <a:defRPr/>
                      </a:pPr>
                      <a:r>
                        <a:rPr lang="nl-NL" sz="800" baseline="0" smtClean="0"/>
                        <a:t>Wore the device for serveral times for several days.</a:t>
                      </a:r>
                      <a:endParaRPr lang="nl-NL" sz="800"/>
                    </a:p>
                  </a:txBody>
                  <a:tcPr/>
                </a:tc>
              </a:tr>
              <a:tr h="370840">
                <a:tc>
                  <a:txBody>
                    <a:bodyPr/>
                    <a:lstStyle/>
                    <a:p>
                      <a:r>
                        <a:rPr lang="nl-NL" sz="800" smtClean="0"/>
                        <a:t>G</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M</a:t>
                      </a:r>
                    </a:p>
                  </a:txBody>
                  <a:tcPr/>
                </a:tc>
                <a:tc>
                  <a:txBody>
                    <a:bodyPr/>
                    <a:lstStyle/>
                    <a:p>
                      <a:r>
                        <a:rPr lang="nl-NL" sz="800" smtClean="0"/>
                        <a:t>28</a:t>
                      </a:r>
                      <a:endParaRPr lang="nl-NL" sz="800"/>
                    </a:p>
                  </a:txBody>
                  <a:tcPr/>
                </a:tc>
                <a:tc>
                  <a:txBody>
                    <a:bodyPr/>
                    <a:lstStyle/>
                    <a:p>
                      <a:r>
                        <a:rPr lang="nl-NL" sz="800" smtClean="0"/>
                        <a:t>N</a:t>
                      </a:r>
                      <a:endParaRPr lang="nl-NL" sz="800"/>
                    </a:p>
                  </a:txBody>
                  <a:tcPr/>
                </a:tc>
                <a:tc>
                  <a:txBody>
                    <a:bodyPr/>
                    <a:lstStyle/>
                    <a:p>
                      <a:r>
                        <a:rPr lang="nl-NL" sz="800" smtClean="0"/>
                        <a:t>Personality</a:t>
                      </a:r>
                      <a:endParaRPr lang="nl-NL" sz="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800" smtClean="0"/>
                        <a:t>High, hopes</a:t>
                      </a:r>
                      <a:r>
                        <a:rPr lang="nl-NL" sz="800" baseline="0" smtClean="0"/>
                        <a:t> to get insight in the built-up of his tension. Wore the device for serveral times for several days.</a:t>
                      </a:r>
                    </a:p>
                    <a:p>
                      <a:pPr marL="0" marR="0" indent="0" algn="l" defTabSz="914400" rtl="0" eaLnBrk="1" fontAlgn="auto" latinLnBrk="0" hangingPunct="1">
                        <a:lnSpc>
                          <a:spcPct val="100000"/>
                        </a:lnSpc>
                        <a:spcBef>
                          <a:spcPts val="0"/>
                        </a:spcBef>
                        <a:spcAft>
                          <a:spcPts val="0"/>
                        </a:spcAft>
                        <a:buClrTx/>
                        <a:buSzTx/>
                        <a:buFontTx/>
                        <a:buNone/>
                        <a:tabLst/>
                        <a:defRPr/>
                      </a:pPr>
                      <a:r>
                        <a:rPr lang="nl-NL" sz="800" baseline="0" smtClean="0"/>
                        <a:t>Found it diffucult to keep a journal. He decided not to keep one, even after the staff member offered him to help him.</a:t>
                      </a:r>
                      <a:endParaRPr lang="nl-NL" sz="800" smtClean="0"/>
                    </a:p>
                  </a:txBody>
                  <a:tcPr/>
                </a:tc>
              </a:tr>
            </a:tbl>
          </a:graphicData>
        </a:graphic>
      </p:graphicFrame>
      <p:sp>
        <p:nvSpPr>
          <p:cNvPr id="4" name="Tijdelijke aanduiding voor dianummer 3"/>
          <p:cNvSpPr>
            <a:spLocks noGrp="1"/>
          </p:cNvSpPr>
          <p:nvPr>
            <p:ph type="sldNum" sz="quarter" idx="10"/>
          </p:nvPr>
        </p:nvSpPr>
        <p:spPr/>
        <p:txBody>
          <a:bodyPr/>
          <a:lstStyle/>
          <a:p>
            <a:fld id="{BF5B5DF7-635F-4D78-8237-DA456A2371F3}" type="slidenum">
              <a:rPr lang="nl-NL" altLang="nl-NL" smtClean="0"/>
              <a:pPr/>
              <a:t>7</a:t>
            </a:fld>
            <a:endParaRPr lang="nl-NL" altLang="nl-NL"/>
          </a:p>
        </p:txBody>
      </p:sp>
    </p:spTree>
    <p:extLst>
      <p:ext uri="{BB962C8B-B14F-4D97-AF65-F5344CB8AC3E}">
        <p14:creationId xmlns:p14="http://schemas.microsoft.com/office/powerpoint/2010/main" xmlns="" val="1381223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emotions">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15226" y="0"/>
            <a:ext cx="1620174" cy="18574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el 1"/>
          <p:cNvSpPr>
            <a:spLocks noGrp="1"/>
          </p:cNvSpPr>
          <p:nvPr>
            <p:ph type="title"/>
          </p:nvPr>
        </p:nvSpPr>
        <p:spPr/>
        <p:txBody>
          <a:bodyPr/>
          <a:lstStyle/>
          <a:p>
            <a:r>
              <a:rPr lang="nl-NL" smtClean="0"/>
              <a:t>Results</a:t>
            </a:r>
            <a:endParaRPr lang="nl-NL"/>
          </a:p>
        </p:txBody>
      </p:sp>
      <p:sp>
        <p:nvSpPr>
          <p:cNvPr id="4" name="Tijdelijke aanduiding voor dianummer 3"/>
          <p:cNvSpPr>
            <a:spLocks noGrp="1"/>
          </p:cNvSpPr>
          <p:nvPr>
            <p:ph type="sldNum" sz="quarter" idx="10"/>
          </p:nvPr>
        </p:nvSpPr>
        <p:spPr/>
        <p:txBody>
          <a:bodyPr/>
          <a:lstStyle/>
          <a:p>
            <a:fld id="{BF5B5DF7-635F-4D78-8237-DA456A2371F3}" type="slidenum">
              <a:rPr lang="nl-NL" altLang="nl-NL" smtClean="0"/>
              <a:pPr/>
              <a:t>8</a:t>
            </a:fld>
            <a:endParaRPr lang="nl-NL" altLang="nl-NL"/>
          </a:p>
        </p:txBody>
      </p:sp>
      <p:sp>
        <p:nvSpPr>
          <p:cNvPr id="6" name="Tijdelijke aanduiding voor inhoud 5"/>
          <p:cNvSpPr>
            <a:spLocks noGrp="1"/>
          </p:cNvSpPr>
          <p:nvPr>
            <p:ph idx="1"/>
          </p:nvPr>
        </p:nvSpPr>
        <p:spPr/>
        <p:txBody>
          <a:bodyPr/>
          <a:lstStyle/>
          <a:p>
            <a:pPr marL="285750" indent="-285750">
              <a:buFontTx/>
              <a:buChar char="-"/>
            </a:pPr>
            <a:r>
              <a:rPr lang="nl-NL" sz="1600" smtClean="0"/>
              <a:t>The devices, but in combination with diary, led to more and better contact between patients and staffmembers</a:t>
            </a:r>
          </a:p>
          <a:p>
            <a:pPr marL="965200" lvl="4" indent="-285750">
              <a:buFontTx/>
              <a:buChar char="-"/>
            </a:pPr>
            <a:r>
              <a:rPr lang="nl-NL" sz="1600" smtClean="0"/>
              <a:t>Patients talked more about feelings, emotions, stress, and different situations that happened during the day.</a:t>
            </a:r>
          </a:p>
          <a:p>
            <a:pPr marL="285750" indent="-285750">
              <a:buFontTx/>
              <a:buChar char="-"/>
            </a:pPr>
            <a:r>
              <a:rPr lang="nl-NL" sz="1600"/>
              <a:t>Patients were at first very interested and motivated (for different reasons) to wear the devices</a:t>
            </a:r>
          </a:p>
          <a:p>
            <a:r>
              <a:rPr lang="nl-NL" sz="1600">
                <a:sym typeface="Wingdings" panose="05000000000000000000" pitchFamily="2" charset="2"/>
              </a:rPr>
              <a:t>	</a:t>
            </a:r>
            <a:r>
              <a:rPr lang="nl-NL" sz="1600" smtClean="0"/>
              <a:t>However during the test, the motivation decreased</a:t>
            </a:r>
          </a:p>
          <a:p>
            <a:pPr marL="965200" lvl="4" indent="-285750">
              <a:buFontTx/>
              <a:buChar char="-"/>
            </a:pPr>
            <a:r>
              <a:rPr lang="nl-NL" sz="1600"/>
              <a:t>The device </a:t>
            </a:r>
            <a:r>
              <a:rPr lang="nl-NL" sz="1600" smtClean="0"/>
              <a:t>wasn’t </a:t>
            </a:r>
            <a:r>
              <a:rPr lang="nl-NL" sz="1600"/>
              <a:t>that interesting anymore</a:t>
            </a:r>
          </a:p>
          <a:p>
            <a:pPr marL="965200" lvl="4" indent="-285750">
              <a:buFontTx/>
              <a:buChar char="-"/>
            </a:pPr>
            <a:r>
              <a:rPr lang="nl-NL" sz="1600"/>
              <a:t>Problems with the device</a:t>
            </a:r>
          </a:p>
          <a:p>
            <a:pPr marL="965200" lvl="4" indent="-285750">
              <a:buFontTx/>
              <a:buChar char="-"/>
            </a:pPr>
            <a:r>
              <a:rPr lang="nl-NL" sz="1600"/>
              <a:t>Data </a:t>
            </a:r>
            <a:r>
              <a:rPr lang="nl-NL" sz="1600" smtClean="0"/>
              <a:t>from device (sometimes) showed something </a:t>
            </a:r>
            <a:r>
              <a:rPr lang="nl-NL" sz="1600"/>
              <a:t>the patient </a:t>
            </a:r>
            <a:r>
              <a:rPr lang="nl-NL" sz="1600" smtClean="0"/>
              <a:t>didn’t </a:t>
            </a:r>
            <a:r>
              <a:rPr lang="nl-NL" sz="1600"/>
              <a:t>want to </a:t>
            </a:r>
            <a:r>
              <a:rPr lang="nl-NL" sz="1600" smtClean="0"/>
              <a:t>hear (no ‘proof’)</a:t>
            </a:r>
            <a:endParaRPr lang="nl-NL" sz="1600"/>
          </a:p>
          <a:p>
            <a:pPr marL="965200" lvl="4" indent="-285750">
              <a:buFontTx/>
              <a:buChar char="-"/>
            </a:pPr>
            <a:r>
              <a:rPr lang="nl-NL" sz="1600"/>
              <a:t>Data </a:t>
            </a:r>
            <a:r>
              <a:rPr lang="nl-NL" sz="1600" smtClean="0"/>
              <a:t>from device didn’t </a:t>
            </a:r>
            <a:r>
              <a:rPr lang="nl-NL" sz="1600"/>
              <a:t>match the diary/ observations </a:t>
            </a:r>
            <a:r>
              <a:rPr lang="nl-NL" sz="1600" smtClean="0"/>
              <a:t>of patient or staff </a:t>
            </a:r>
            <a:r>
              <a:rPr lang="nl-NL" sz="1600">
                <a:sym typeface="Wingdings" panose="05000000000000000000" pitchFamily="2" charset="2"/>
              </a:rPr>
              <a:t> </a:t>
            </a:r>
            <a:r>
              <a:rPr lang="nl-NL" sz="1600" smtClean="0">
                <a:sym typeface="Wingdings" panose="05000000000000000000" pitchFamily="2" charset="2"/>
              </a:rPr>
              <a:t>distrusting the devices (patients)</a:t>
            </a:r>
            <a:endParaRPr lang="nl-NL" sz="1600">
              <a:sym typeface="Wingdings" panose="05000000000000000000" pitchFamily="2" charset="2"/>
            </a:endParaRPr>
          </a:p>
          <a:p>
            <a:pPr marL="965200" lvl="4" indent="-285750">
              <a:buFontTx/>
              <a:buChar char="-"/>
            </a:pPr>
            <a:r>
              <a:rPr lang="nl-NL" sz="1600">
                <a:sym typeface="Wingdings" panose="05000000000000000000" pitchFamily="2" charset="2"/>
              </a:rPr>
              <a:t>Feedback </a:t>
            </a:r>
            <a:r>
              <a:rPr lang="nl-NL" sz="1600" smtClean="0">
                <a:sym typeface="Wingdings" panose="05000000000000000000" pitchFamily="2" charset="2"/>
              </a:rPr>
              <a:t>took </a:t>
            </a:r>
            <a:r>
              <a:rPr lang="nl-NL" sz="1600">
                <a:sym typeface="Wingdings" panose="05000000000000000000" pitchFamily="2" charset="2"/>
              </a:rPr>
              <a:t>to long (no direct feedback for patients, staffmembers sometimes to </a:t>
            </a:r>
            <a:r>
              <a:rPr lang="nl-NL" sz="1600" smtClean="0">
                <a:sym typeface="Wingdings" panose="05000000000000000000" pitchFamily="2" charset="2"/>
              </a:rPr>
              <a:t>busy because of other work)</a:t>
            </a:r>
          </a:p>
          <a:p>
            <a:pPr marL="965200" lvl="4" indent="-285750">
              <a:buFontTx/>
              <a:buChar char="-"/>
            </a:pPr>
            <a:endParaRPr lang="nl-NL">
              <a:sym typeface="Wingdings" panose="05000000000000000000" pitchFamily="2" charset="2"/>
            </a:endParaRPr>
          </a:p>
        </p:txBody>
      </p:sp>
    </p:spTree>
    <p:extLst>
      <p:ext uri="{BB962C8B-B14F-4D97-AF65-F5344CB8AC3E}">
        <p14:creationId xmlns:p14="http://schemas.microsoft.com/office/powerpoint/2010/main" xmlns="" val="4235539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Results</a:t>
            </a:r>
            <a:endParaRPr lang="nl-NL"/>
          </a:p>
        </p:txBody>
      </p:sp>
      <p:sp>
        <p:nvSpPr>
          <p:cNvPr id="3" name="Tijdelijke aanduiding voor inhoud 2"/>
          <p:cNvSpPr>
            <a:spLocks noGrp="1"/>
          </p:cNvSpPr>
          <p:nvPr>
            <p:ph idx="1"/>
          </p:nvPr>
        </p:nvSpPr>
        <p:spPr/>
        <p:txBody>
          <a:bodyPr/>
          <a:lstStyle/>
          <a:p>
            <a:endParaRPr lang="nl-NL" sz="1600"/>
          </a:p>
          <a:p>
            <a:endParaRPr lang="nl-NL" sz="1600" smtClean="0"/>
          </a:p>
          <a:p>
            <a:endParaRPr lang="nl-NL" sz="1600" smtClean="0"/>
          </a:p>
          <a:p>
            <a:r>
              <a:rPr lang="nl-NL" sz="1600" smtClean="0"/>
              <a:t>QS has a added value in the treatment of TBS patients. In combination with the diaries, the quality of the contact between staff members and patients improved. Patients opened up more about their emotions, stresslevels and about different situations that happened during the day.</a:t>
            </a:r>
          </a:p>
          <a:p>
            <a:endParaRPr lang="nl-NL" sz="1600" smtClean="0"/>
          </a:p>
          <a:p>
            <a:r>
              <a:rPr lang="nl-NL" sz="1600" smtClean="0"/>
              <a:t>However in order to shorten the treatment period with the help of QS </a:t>
            </a:r>
          </a:p>
          <a:p>
            <a:r>
              <a:rPr lang="nl-NL" sz="1600">
                <a:sym typeface="Wingdings" panose="05000000000000000000" pitchFamily="2" charset="2"/>
              </a:rPr>
              <a:t>	</a:t>
            </a:r>
            <a:r>
              <a:rPr lang="nl-NL" sz="1600" smtClean="0">
                <a:sym typeface="Wingdings" panose="05000000000000000000" pitchFamily="2" charset="2"/>
              </a:rPr>
              <a:t>				 more research is needed</a:t>
            </a:r>
            <a:endParaRPr lang="nl-NL" sz="1600" smtClean="0"/>
          </a:p>
          <a:p>
            <a:endParaRPr lang="nl-NL" sz="1600" smtClean="0"/>
          </a:p>
        </p:txBody>
      </p:sp>
      <p:sp>
        <p:nvSpPr>
          <p:cNvPr id="4" name="Tijdelijke aanduiding voor dianummer 3"/>
          <p:cNvSpPr>
            <a:spLocks noGrp="1"/>
          </p:cNvSpPr>
          <p:nvPr>
            <p:ph type="sldNum" sz="quarter" idx="10"/>
          </p:nvPr>
        </p:nvSpPr>
        <p:spPr/>
        <p:txBody>
          <a:bodyPr/>
          <a:lstStyle/>
          <a:p>
            <a:fld id="{BF5B5DF7-635F-4D78-8237-DA456A2371F3}" type="slidenum">
              <a:rPr lang="nl-NL" altLang="nl-NL" smtClean="0"/>
              <a:pPr/>
              <a:t>9</a:t>
            </a:fld>
            <a:endParaRPr lang="nl-NL" altLang="nl-NL"/>
          </a:p>
        </p:txBody>
      </p:sp>
    </p:spTree>
    <p:extLst>
      <p:ext uri="{BB962C8B-B14F-4D97-AF65-F5344CB8AC3E}">
        <p14:creationId xmlns:p14="http://schemas.microsoft.com/office/powerpoint/2010/main" xmlns="" val="14451968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RMA DOCSYS~XML" val="&lt;?xml version=&quot;1.0&quot;?&gt;&#10;&lt;data customer=&quot;minjus&quot; profile=&quot;minjus&quot; model=&quot;presentatie-2010.xml&quot; country-code=&quot;31&quot; target=&quot;Microsoft PowerPoint&quot; target-version=&quot;14.0.7168&quot;&gt;&lt;presentatie template=&quot;/presentatie-2010.potm&quot; id=&quot;e3a426f50c43425da8b7644120b7d287&quot; version=&quot;1.0&quot; lcid=&quot;1043&quot;&gt;&lt;PAPER/&gt;&lt;digijust value=&quot;0&quot; formatted-value=&quot;0&quot;/&gt;&lt;onskenmerk/&gt;&lt;logofield value=&quot;(slides)/images/woordmerk/logo.png&quot;/&gt;&lt;titel-txt value=&quot;Quantified Self in FPC de Oostvaarderskliniek&quot; formatted-value=&quot;Quantified Self in FPC de Oostvaarderskliniek&quot; format-disabled=&quot;true&quot;/&gt;&lt;titel formatted-value=&quot;Quantified Self in FPC de Oostvaarderskliniek&quot;/&gt;&lt;subtitel-txt/&gt;&lt;subtitel formatted-value=&quot;&quot;/&gt;&lt;datum value=&quot;2016-09-06T00:00:00&quot; formatted-value=&quot;6 september 2016&quot;/&gt;&lt;datumvoor formatted-value=&quot;6 september 2016&quot;/&gt;&lt;voettekst formatted-value=&quot;Quantified Self in FPC de Oostvaarderskliniek | 6 september 2016&quot;/&gt;&lt;woordmerk formatted-value=&quot;(slides)/images/woordmerk/RO_J_DJI_wit.png&quot;/&gt;&lt;kleuren value=&quot;blauw&quot; formatted-value=&quot;Blauw&quot;/&gt;&lt;eerstedia value=&quot;1&quot; formatted-value=&quot;Alleen tekst&quot;/&gt;&lt;typelogo value=&quot;1&quot; formatted-value=&quot;Organisatieonderdeel&quot;/&gt;&lt;rubriek value=&quot;1&quot; formatted-value=&quot; &quot;/&gt;&lt;merking value=&quot;1&quot; formatted-value=&quot; &quot;/&gt;&lt;rubricering formatted-value=&quot;&quot;/&gt;&lt;afbeelding/&gt;&lt;strapline-image formatted-value=&quot;(slides)/images/dividers/blanco.gif&quot;/&gt;&lt;strapline-thumb formatted-value=&quot;(slides)/images/dividers/(thumbnails)/blanco.gif&quot;/&gt;&lt;lsttaal/&gt;&lt;reopened value=&quot;false&quot;/&gt;&lt;organisatie-item value=&quot;40&quot; formatted-value=&quot;1336 ZL ~ FPC Oostvaarderskliniek - Algemeen&quot;&gt;&lt;organisatie zoekveld=&quot;1336 ZL ~ FPC Oostvaarderskliniek - Algemeen&quot; facebook=&quot;&quot; linkedin=&quot;&quot; twitter=&quot;&quot; youtube=&quot;&quot; id=&quot;40&quot;&gt;&#10;    &lt;taal id=&quot;1031&quot; zoekveld=&quot;1336 ZL ~ FPC Oostvaarderskliniek - Algemeen&quot; omschrijving=&quot;FPC Oostvaarderskliniek - Algemeen&quot; naamdirectoraatgeneraal=&quot;Forensisch Psychiatrisch Centrum Oostvaarderskliniek&quot; naamdirectie=&quot;&quot; naamgebouw=&quot;&quot; baadres=&quot;Carl Barksweg 3&quot; bapostcode=&quot;1336 ZL&quot; baplaats=&quot;Almere Buiten-Oost&quot; paadres=&quot;30178&quot; papostcode=&quot;1303 AD&quot; paplaats=&quot;Almere &quot; land=&quot;Nederland&quot; telefoonnummer=&quot;0880713000&quot; faxnummer=&quot;&quot; website=&quot;www.dji.nl&quot; banknaam=&quot;&quot; banknummer=&quot;&quot; logo=&quot;RO_J_DJI&quot; kleuren=&quot;alles&quot; vrijkopje=&quot;&quot; vrij1=&quot;&quot; vrij2=&quot;&quot; vrij3=&quot;&quot; vrij4=&quot;&quot; vrij5=&quot;&quot; vrij6=&quot;&quot; vrij7=&quot;&quot; vrij8=&quot;&quot; payoff=&quot;&quot; instructies=&quot;Bij beantwoording de datum en ons kenmerk vermelden. Wilt u slechts één zaak in uw brief behandelen.&quot; email=&quot;&quot; iban=&quot;&quot; bic=&quot;&quot; infonummer=&quot;&quot; koptekst=&quot;\nForensisch Psychiatrisch Centrum Oostvaarderskliniek\n&quot; bezoekadres=&quot;Bezoekadres\nCarl Barksweg 3\n1336 ZL Almere Buiten-Oost\nTelefoon 0880713000\nFax \nwww.dji.nl&quot; postadres=&quot;Postadres:\nPostbus 30178,\n1303 AD Almere &quot;/&gt;&#10;    &lt;taal id=&quot;1034&quot; zoekveld=&quot;1336 ZL ~ FPC Oostvaarderskliniek - Algemeen&quot; omschrijving=&quot;FPC Oostvaarderskliniek - Algemeen&quot; naamdirectoraatgeneraal=&quot;Forensisch Psychiatrisch Centrum Oostvaarderskliniek&quot; naamdirectie=&quot;&quot; naamgebouw=&quot;&quot; baadres=&quot;Carl Barksweg 3&quot; bapostcode=&quot;1336 ZL&quot; baplaats=&quot;Almere Buiten-Oost&quot; paadres=&quot;30178&quot; papostcode=&quot;1303 AD&quot; paplaats=&quot;Almere &quot; land=&quot;Nederland&quot; telefoonnummer=&quot;0880713000&quot; faxnummer=&quot;&quot; website=&quot;www.dji.nl&quot; banknaam=&quot;&quot; banknummer=&quot;&quot; logo=&quot;RO_J_DJI&quot; kleuren=&quot;alles&quot; vrijkopje=&quot;&quot; vrij1=&quot;&quot; vrij2=&quot;&quot; vrij3=&quot;&quot; vrij4=&quot;&quot; vrij5=&quot;&quot; vrij6=&quot;&quot; vrij7=&quot;&quot; vrij8=&quot;&quot; payoff=&quot;&quot; instructies=&quot;Bij beantwoording de datum en ons kenmerk vermelden. Wilt u slechts één zaak in uw brief behandelen.&quot; email=&quot;&quot; iban=&quot;&quot; bic=&quot;&quot; infonummer=&quot;&quot; koptekst=&quot;\nForensisch Psychiatrisch Centrum Oostvaarderskliniek\n&quot; bezoekadres=&quot;Bezoekadres\nCarl Barksweg 3\n1336 ZL Almere Buiten-Oost\nTelefoon 0880713000\nFax \nwww.dji.nl&quot; postadres=&quot;Postadres:\nPostbus 30178,\n1303 AD Almere &quot;/&gt;&#10;    &lt;taal id=&quot;1036&quot; zoekveld=&quot;1336 ZL ~ FPC Oostvaarderskliniek - Algemeen&quot; omschrijving=&quot;FPC Oostvaarderskliniek - Algemeen&quot; naamdirectoraatgeneraal=&quot;Forensisch Psychiatrisch Centrum Oostvaarderskliniek&quot; naamdirectie=&quot;&quot; naamgebouw=&quot;&quot; baadres=&quot;Carl Barksweg 3&quot; bapostcode=&quot;1336 ZL&quot; baplaats=&quot;Almere Buiten-Oost&quot; paadres=&quot;30178&quot; papostcode=&quot;1303 AD&quot; paplaats=&quot;Almere &quot; land=&quot;Nederland&quot; telefoonnummer=&quot;0880713000&quot; faxnummer=&quot;&quot; website=&quot;www.dji.nl&quot; banknaam=&quot;&quot; banknummer=&quot;&quot; logo=&quot;RO_J_DJI&quot; kleuren=&quot;alles&quot; vrijkopje=&quot;&quot; vrij1=&quot;&quot; vrij2=&quot;&quot; vrij3=&quot;&quot; vrij4=&quot;&quot; vrij5=&quot;&quot; vrij6=&quot;&quot; vrij7=&quot;&quot; vrij8=&quot;&quot; payoff=&quot;&quot; instructies=&quot;Bij beantwoording de datum en ons kenmerk vermelden. Wilt u slechts één zaak in uw brief behandelen.&quot; email=&quot;&quot; iban=&quot;&quot; bic=&quot;&quot; infonummer=&quot;&quot; koptekst=&quot;\nForensisch Psychiatrisch Centrum Oostvaarderskliniek\n&quot; bezoekadres=&quot;Bezoekadres\nCarl Barksweg 3\n1336 ZL Almere Buiten-Oost\nTelefoon 0880713000\nFax \nwww.dji.nl&quot; postadres=&quot;Postadres:\nPostbus 30178,\n1303 AD Almere &quot;/&gt;&#10;    &lt;taal id=&quot;1043&quot; zoekveld=&quot;1336 ZL ~ FPC Oostvaarderskliniek - Algemeen&quot; omschrijving=&quot;FPC Oostvaarderskliniek - Algemeen&quot; naamdirectoraatgeneraal=&quot;Forensisch Psychiatrisch Centrum Oostvaarderskliniek&quot; naamdirectie=&quot;&quot; naamgebouw=&quot;&quot; baadres=&quot;Carl Barksweg 3&quot; bapostcode=&quot;1336 ZL&quot; baplaats=&quot;Almere Buiten-Oost&quot; paadres=&quot;30178&quot; papostcode=&quot;1303 AD&quot; paplaats=&quot;Almere &quot; land=&quot;Nederland&quot; telefoonnummer=&quot;0880713000&quot; faxnummer=&quot;&quot; website=&quot;www.dji.nl&quot; banknaam=&quot;&quot; banknummer=&quot;&quot; logo=&quot;RO_J_DJI&quot; kleuren=&quot;alles&quot; vrijkopje=&quot;&quot; vrij1=&quot;&quot; vrij2=&quot;&quot; vrij3=&quot;&quot; vrij4=&quot;&quot; vrij5=&quot;&quot; vrij6=&quot;&quot; vrij7=&quot;&quot; vrij8=&quot;&quot; payoff=&quot;&quot; instructies=&quot;Bij beantwoording de datum en ons kenmerk vermelden. Wilt u slechts één zaak in uw brief behandelen.&quot; email=&quot;&quot; iban=&quot;NL76INGB0705004449&quot; bic=&quot;&quot; infonummer=&quot;&quot; koptekst=&quot;\nForensisch Psychiatrisch Centrum Oostvaarderskliniek\n&quot; bezoekadres=&quot;Bezoekadres\nCarl Barksweg 3\n1336 ZL Almere Buiten-Oost\nTelefoon 0880713000\nFax \nwww.dji.nl&quot; postadres=&quot;Postadres:\nPostbus 30178,\n1303 AD Almere &quot;/&gt;&#10;    &lt;taal id=&quot;2057&quot; zoekveld=&quot;1336 ZL ~ FPC Oostvaarderskliniek - Algemeen&quot; omschrijving=&quot;FPC Oostvaarderskliniek - Algemeen&quot; naamdirectoraatgeneraal=&quot;Forensisch Psychiatrisch Centrum Oostvaarderskliniek&quot; naamdirectie=&quot;&quot; naamgebouw=&quot;&quot; baadres=&quot;Carl Barksweg 3&quot; bapostcode=&quot;1336 ZL&quot; baplaats=&quot;Almere Buiten-Oost&quot; paadres=&quot;30178&quot; papostcode=&quot;1303 AD&quot; paplaats=&quot;Almere &quot; land=&quot;Nederland&quot; telefoonnummer=&quot;0880713000&quot; faxnummer=&quot;&quot; website=&quot;www.dji.nl&quot; banknaam=&quot;&quot; banknummer=&quot;&quot; logo=&quot;RO_J_DJI&quot; kleuren=&quot;alles&quot; vrijkopje=&quot;&quot; vrij1=&quot;&quot; vrij2=&quot;&quot; vrij3=&quot;&quot; vrij4=&quot;&quot; vrij5=&quot;&quot; vrij6=&quot;&quot; vrij7=&quot;&quot; vrij8=&quot;&quot; payoff=&quot;&quot; instructies=&quot;Bij beantwoording de datum en ons kenmerk vermelden. Wilt u slechts één zaak in uw brief behandelen.&quot; email=&quot;&quot; iban=&quot;&quot; bic=&quot;&quot; infonummer=&quot;&quot; koptekst=&quot;\nForensisch Psychiatrisch Centrum Oostvaarderskliniek\n&quot; bezoekadres=&quot;Bezoekadres\nCarl Barksweg 3\n1336 ZL Almere Buiten-Oost\nTelefoon 0880713000\nFax \nwww.dji.nl&quot; postadres=&quot;Postadres:\nPostbus 30178,\n1303 AD Almere &quot;/&gt;&#10;   &lt;/organisatie&gt;&#10;  &lt;/organisatie-item&gt;&lt;zaak/&gt;&lt;size value=&quot;OnScreen&quot; formatted-value=&quot;OnScreen&quot;/&gt;&lt;documentsubtype formatted-value=&quot;Presentatie&quot;/&gt;&lt;documenttitel formatted-value=&quot;Presentatie - Quantified Self in FPC de Oostvaarderskliniek&quot;/&gt;&lt;heropend value=&quot;false&quot;/&gt;&lt;vorm value=&quot;Digitaal&quot;/&gt;&lt;ZaakLocatie/&gt;&lt;zaakkenmerk/&gt;&lt;zaaktitel/&gt;&lt;drager formatted-value=&quot;Document&quot;/&gt;&lt;documentclass value=&quot;Presentatie&quot; formatted-value=&quot;Presentatie&quot;/&gt;&lt;digionderdeel/&gt;&lt;documenttype value=&quot;Intern Justitie&quot; formatted-value=&quot;Intern Justitie&quot;/&gt;&lt;docstatus value=&quot;Informeel concept&quot; formatted-value=&quot;Informeel concept&quot;/&gt;&lt;_onskenmerk formatted-value=&quot;&quot;/&gt;&lt;/presentatie&gt;&lt;/data&gt;&#10;"/>
</p:tagLst>
</file>

<file path=ppt/theme/theme1.xml><?xml version="1.0" encoding="utf-8"?>
<a:theme xmlns:a="http://schemas.openxmlformats.org/drawingml/2006/main" name="std-lichtblauw">
  <a:themeElements>
    <a:clrScheme name="std-oranje">
      <a:dk1>
        <a:srgbClr val="000000"/>
      </a:dk1>
      <a:lt1>
        <a:srgbClr val="FFFFFF"/>
      </a:lt1>
      <a:dk2>
        <a:srgbClr val="1F497D"/>
      </a:dk2>
      <a:lt2>
        <a:srgbClr val="EEECE1"/>
      </a:lt2>
      <a:accent1>
        <a:srgbClr val="007BC7"/>
      </a:accent1>
      <a:accent2>
        <a:srgbClr val="8FCAE7"/>
      </a:accent2>
      <a:accent3>
        <a:srgbClr val="F092CD"/>
      </a:accent3>
      <a:accent4>
        <a:srgbClr val="A90061"/>
      </a:accent4>
      <a:accent5>
        <a:srgbClr val="42145F"/>
      </a:accent5>
      <a:accent6>
        <a:srgbClr val="275937"/>
      </a:accent6>
      <a:hlink>
        <a:srgbClr val="0000FF"/>
      </a:hlink>
      <a:folHlink>
        <a:srgbClr val="800080"/>
      </a:folHlink>
    </a:clrScheme>
    <a:fontScheme name="std-oranj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47145C"/>
        </a:dk2>
        <a:lt2>
          <a:srgbClr val="47145C"/>
        </a:lt2>
        <a:accent1>
          <a:srgbClr val="CC003D"/>
        </a:accent1>
        <a:accent2>
          <a:srgbClr val="ED8FBB"/>
        </a:accent2>
        <a:accent3>
          <a:srgbClr val="FFFFFF"/>
        </a:accent3>
        <a:accent4>
          <a:srgbClr val="000000"/>
        </a:accent4>
        <a:accent5>
          <a:srgbClr val="E2AAAF"/>
        </a:accent5>
        <a:accent6>
          <a:srgbClr val="D781A9"/>
        </a:accent6>
        <a:hlink>
          <a:srgbClr val="900079"/>
        </a:hlink>
        <a:folHlink>
          <a:srgbClr val="9000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d-oranje">
    <a:dk1>
      <a:srgbClr val="000000"/>
    </a:dk1>
    <a:lt1>
      <a:srgbClr val="FFFFFF"/>
    </a:lt1>
    <a:dk2>
      <a:srgbClr val="1F497D"/>
    </a:dk2>
    <a:lt2>
      <a:srgbClr val="EEECE1"/>
    </a:lt2>
    <a:accent1>
      <a:srgbClr val="007BC7"/>
    </a:accent1>
    <a:accent2>
      <a:srgbClr val="8FCAE7"/>
    </a:accent2>
    <a:accent3>
      <a:srgbClr val="F092CD"/>
    </a:accent3>
    <a:accent4>
      <a:srgbClr val="A90061"/>
    </a:accent4>
    <a:accent5>
      <a:srgbClr val="42145F"/>
    </a:accent5>
    <a:accent6>
      <a:srgbClr val="275937"/>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893</Words>
  <Application>Microsoft Office PowerPoint</Application>
  <PresentationFormat>Diavoorstelling (4:3)</PresentationFormat>
  <Paragraphs>147</Paragraphs>
  <Slides>10</Slides>
  <Notes>4</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std-lichtblauw</vt:lpstr>
      <vt:lpstr>Quantified Self in FPC de Oostvaarderskliniek</vt:lpstr>
      <vt:lpstr>Introduction</vt:lpstr>
      <vt:lpstr>FPC de Oostvaarderskliniek (OVK) </vt:lpstr>
      <vt:lpstr>Disorders</vt:lpstr>
      <vt:lpstr>Proeftuin QS</vt:lpstr>
      <vt:lpstr>Design</vt:lpstr>
      <vt:lpstr>Results</vt:lpstr>
      <vt:lpstr>Results</vt:lpstr>
      <vt:lpstr>Results</vt:lpstr>
      <vt:lpstr>Dia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Quantified Self in FPC de Oostvaarderskliniek</dc:title>
  <dc:creator/>
  <cp:lastModifiedBy/>
  <cp:revision>1</cp:revision>
  <dcterms:created xsi:type="dcterms:W3CDTF">2015-08-25T11:20:42Z</dcterms:created>
  <dcterms:modified xsi:type="dcterms:W3CDTF">2016-09-05T08:58:05Z</dcterms:modified>
</cp:coreProperties>
</file>